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37" r:id="rId2"/>
    <p:sldId id="538" r:id="rId3"/>
    <p:sldId id="541" r:id="rId4"/>
    <p:sldId id="542" r:id="rId5"/>
    <p:sldId id="557" r:id="rId6"/>
    <p:sldId id="375" r:id="rId7"/>
    <p:sldId id="558" r:id="rId8"/>
    <p:sldId id="559" r:id="rId9"/>
    <p:sldId id="539" r:id="rId10"/>
    <p:sldId id="560" r:id="rId11"/>
    <p:sldId id="561" r:id="rId12"/>
    <p:sldId id="517" r:id="rId13"/>
    <p:sldId id="546" r:id="rId14"/>
    <p:sldId id="562" r:id="rId15"/>
    <p:sldId id="563" r:id="rId16"/>
    <p:sldId id="548" r:id="rId17"/>
    <p:sldId id="549" r:id="rId18"/>
    <p:sldId id="550" r:id="rId19"/>
    <p:sldId id="547" r:id="rId20"/>
    <p:sldId id="566" r:id="rId21"/>
    <p:sldId id="567" r:id="rId22"/>
    <p:sldId id="565" r:id="rId23"/>
    <p:sldId id="553" r:id="rId24"/>
    <p:sldId id="554" r:id="rId25"/>
    <p:sldId id="551" r:id="rId26"/>
    <p:sldId id="552" r:id="rId2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89" clrIdx="0"/>
  <p:cmAuthor id="1" name="mustafa" initials="m"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3DC"/>
    <a:srgbClr val="8C95C2"/>
    <a:srgbClr val="F2F3F8"/>
    <a:srgbClr val="FFD1D1"/>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2024" autoAdjust="0"/>
  </p:normalViewPr>
  <p:slideViewPr>
    <p:cSldViewPr>
      <p:cViewPr varScale="1">
        <p:scale>
          <a:sx n="61" d="100"/>
          <a:sy n="61" d="100"/>
        </p:scale>
        <p:origin x="1674" y="6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4CFBB-2767-4A5A-9240-309EA36807E2}" type="datetimeFigureOut">
              <a:rPr lang="en-US" smtClean="0"/>
              <a:t>2/24/2015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9C66E-306D-4F79-B7B2-6B6852BA9561}" type="slidenum">
              <a:rPr lang="en-US" smtClean="0"/>
              <a:t>‹#›</a:t>
            </a:fld>
            <a:endParaRPr lang="en-US"/>
          </a:p>
        </p:txBody>
      </p:sp>
    </p:spTree>
    <p:extLst>
      <p:ext uri="{BB962C8B-B14F-4D97-AF65-F5344CB8AC3E}">
        <p14:creationId xmlns:p14="http://schemas.microsoft.com/office/powerpoint/2010/main" val="402505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ortaokul çağı öğrencilerine ve çocuklara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Zeynep Alp, 2014, İstanbul, Yeşilay TBM Alan Kitaplığı Dizisi No: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a:t>
            </a:fld>
            <a:endParaRPr lang="en-US"/>
          </a:p>
        </p:txBody>
      </p:sp>
    </p:spTree>
    <p:extLst>
      <p:ext uri="{BB962C8B-B14F-4D97-AF65-F5344CB8AC3E}">
        <p14:creationId xmlns:p14="http://schemas.microsoft.com/office/powerpoint/2010/main" val="108637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8-12.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10</a:t>
            </a:fld>
            <a:endParaRPr lang="en-US"/>
          </a:p>
        </p:txBody>
      </p:sp>
    </p:spTree>
    <p:extLst>
      <p:ext uri="{BB962C8B-B14F-4D97-AF65-F5344CB8AC3E}">
        <p14:creationId xmlns:p14="http://schemas.microsoft.com/office/powerpoint/2010/main" val="3770254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10-12.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11</a:t>
            </a:fld>
            <a:endParaRPr lang="en-US"/>
          </a:p>
        </p:txBody>
      </p:sp>
    </p:spTree>
    <p:extLst>
      <p:ext uri="{BB962C8B-B14F-4D97-AF65-F5344CB8AC3E}">
        <p14:creationId xmlns:p14="http://schemas.microsoft.com/office/powerpoint/2010/main" val="358987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8-13.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12</a:t>
            </a:fld>
            <a:endParaRPr lang="en-US"/>
          </a:p>
        </p:txBody>
      </p:sp>
    </p:spTree>
    <p:extLst>
      <p:ext uri="{BB962C8B-B14F-4D97-AF65-F5344CB8AC3E}">
        <p14:creationId xmlns:p14="http://schemas.microsoft.com/office/powerpoint/2010/main" val="52916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14-15.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13</a:t>
            </a:fld>
            <a:endParaRPr lang="en-US"/>
          </a:p>
        </p:txBody>
      </p:sp>
    </p:spTree>
    <p:extLst>
      <p:ext uri="{BB962C8B-B14F-4D97-AF65-F5344CB8AC3E}">
        <p14:creationId xmlns:p14="http://schemas.microsoft.com/office/powerpoint/2010/main" val="914875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14</a:t>
            </a:fld>
            <a:endParaRPr lang="en-US"/>
          </a:p>
        </p:txBody>
      </p:sp>
    </p:spTree>
    <p:extLst>
      <p:ext uri="{BB962C8B-B14F-4D97-AF65-F5344CB8AC3E}">
        <p14:creationId xmlns:p14="http://schemas.microsoft.com/office/powerpoint/2010/main" val="337008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15</a:t>
            </a:fld>
            <a:endParaRPr lang="en-US"/>
          </a:p>
        </p:txBody>
      </p:sp>
    </p:spTree>
    <p:extLst>
      <p:ext uri="{BB962C8B-B14F-4D97-AF65-F5344CB8AC3E}">
        <p14:creationId xmlns:p14="http://schemas.microsoft.com/office/powerpoint/2010/main" val="2850981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16</a:t>
            </a:fld>
            <a:endParaRPr lang="en-US"/>
          </a:p>
        </p:txBody>
      </p:sp>
    </p:spTree>
    <p:extLst>
      <p:ext uri="{BB962C8B-B14F-4D97-AF65-F5344CB8AC3E}">
        <p14:creationId xmlns:p14="http://schemas.microsoft.com/office/powerpoint/2010/main" val="3632646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17</a:t>
            </a:fld>
            <a:endParaRPr lang="en-US"/>
          </a:p>
        </p:txBody>
      </p:sp>
    </p:spTree>
    <p:extLst>
      <p:ext uri="{BB962C8B-B14F-4D97-AF65-F5344CB8AC3E}">
        <p14:creationId xmlns:p14="http://schemas.microsoft.com/office/powerpoint/2010/main" val="1216971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18</a:t>
            </a:fld>
            <a:endParaRPr lang="en-US"/>
          </a:p>
        </p:txBody>
      </p:sp>
    </p:spTree>
    <p:extLst>
      <p:ext uri="{BB962C8B-B14F-4D97-AF65-F5344CB8AC3E}">
        <p14:creationId xmlns:p14="http://schemas.microsoft.com/office/powerpoint/2010/main" val="3422871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19</a:t>
            </a:fld>
            <a:endParaRPr lang="en-US"/>
          </a:p>
        </p:txBody>
      </p:sp>
    </p:spTree>
    <p:extLst>
      <p:ext uri="{BB962C8B-B14F-4D97-AF65-F5344CB8AC3E}">
        <p14:creationId xmlns:p14="http://schemas.microsoft.com/office/powerpoint/2010/main" val="302521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a:t>
            </a:fld>
            <a:endParaRPr lang="en-US"/>
          </a:p>
        </p:txBody>
      </p:sp>
    </p:spTree>
    <p:extLst>
      <p:ext uri="{BB962C8B-B14F-4D97-AF65-F5344CB8AC3E}">
        <p14:creationId xmlns:p14="http://schemas.microsoft.com/office/powerpoint/2010/main" val="3341042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20</a:t>
            </a:fld>
            <a:endParaRPr lang="en-US"/>
          </a:p>
        </p:txBody>
      </p:sp>
    </p:spTree>
    <p:extLst>
      <p:ext uri="{BB962C8B-B14F-4D97-AF65-F5344CB8AC3E}">
        <p14:creationId xmlns:p14="http://schemas.microsoft.com/office/powerpoint/2010/main" val="2143297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18-19.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21</a:t>
            </a:fld>
            <a:endParaRPr lang="en-US"/>
          </a:p>
        </p:txBody>
      </p:sp>
    </p:spTree>
    <p:extLst>
      <p:ext uri="{BB962C8B-B14F-4D97-AF65-F5344CB8AC3E}">
        <p14:creationId xmlns:p14="http://schemas.microsoft.com/office/powerpoint/2010/main" val="3235573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22</a:t>
            </a:fld>
            <a:endParaRPr lang="en-US"/>
          </a:p>
        </p:txBody>
      </p:sp>
    </p:spTree>
    <p:extLst>
      <p:ext uri="{BB962C8B-B14F-4D97-AF65-F5344CB8AC3E}">
        <p14:creationId xmlns:p14="http://schemas.microsoft.com/office/powerpoint/2010/main" val="3105013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6-10.</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23</a:t>
            </a:fld>
            <a:endParaRPr lang="en-US"/>
          </a:p>
        </p:txBody>
      </p:sp>
    </p:spTree>
    <p:extLst>
      <p:ext uri="{BB962C8B-B14F-4D97-AF65-F5344CB8AC3E}">
        <p14:creationId xmlns:p14="http://schemas.microsoft.com/office/powerpoint/2010/main" val="2623575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6-10.</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24</a:t>
            </a:fld>
            <a:endParaRPr lang="en-US"/>
          </a:p>
        </p:txBody>
      </p:sp>
    </p:spTree>
    <p:extLst>
      <p:ext uri="{BB962C8B-B14F-4D97-AF65-F5344CB8AC3E}">
        <p14:creationId xmlns:p14="http://schemas.microsoft.com/office/powerpoint/2010/main" val="3954633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çağı öğrencilerine ve çocuklara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Zeynep Alp, 2014, İstanbul, Yeşilay TBM Alan Kitaplığı Dizisi No: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25</a:t>
            </a:fld>
            <a:endParaRPr lang="en-US"/>
          </a:p>
        </p:txBody>
      </p:sp>
    </p:spTree>
    <p:extLst>
      <p:ext uri="{BB962C8B-B14F-4D97-AF65-F5344CB8AC3E}">
        <p14:creationId xmlns:p14="http://schemas.microsoft.com/office/powerpoint/2010/main" val="3431611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a:t>
            </a:r>
            <a:r>
              <a:rPr lang="tr-TR" sz="1200" b="0" i="0" u="none" strike="noStrike" kern="1200" baseline="0" smtClean="0">
                <a:solidFill>
                  <a:schemeClr val="tx1"/>
                </a:solidFill>
                <a:latin typeface="+mn-lt"/>
                <a:ea typeface="+mn-ea"/>
                <a:cs typeface="+mn-cs"/>
              </a:rPr>
              <a:t>çağı 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Zeynep Alp, 2014, İstanbul, Yeşilay TBM Alan Kitaplığı Dizisi No: 18.</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t>26</a:t>
            </a:fld>
            <a:endParaRPr lang="en-US"/>
          </a:p>
        </p:txBody>
      </p:sp>
    </p:spTree>
    <p:extLst>
      <p:ext uri="{BB962C8B-B14F-4D97-AF65-F5344CB8AC3E}">
        <p14:creationId xmlns:p14="http://schemas.microsoft.com/office/powerpoint/2010/main" val="1382170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a:t>
            </a:fld>
            <a:endParaRPr lang="en-US"/>
          </a:p>
        </p:txBody>
      </p:sp>
    </p:spTree>
    <p:extLst>
      <p:ext uri="{BB962C8B-B14F-4D97-AF65-F5344CB8AC3E}">
        <p14:creationId xmlns:p14="http://schemas.microsoft.com/office/powerpoint/2010/main" val="47995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4</a:t>
            </a:fld>
            <a:endParaRPr lang="en-US"/>
          </a:p>
        </p:txBody>
      </p:sp>
    </p:spTree>
    <p:extLst>
      <p:ext uri="{BB962C8B-B14F-4D97-AF65-F5344CB8AC3E}">
        <p14:creationId xmlns:p14="http://schemas.microsoft.com/office/powerpoint/2010/main" val="380531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5</a:t>
            </a:fld>
            <a:endParaRPr lang="en-US"/>
          </a:p>
        </p:txBody>
      </p:sp>
    </p:spTree>
    <p:extLst>
      <p:ext uri="{BB962C8B-B14F-4D97-AF65-F5344CB8AC3E}">
        <p14:creationId xmlns:p14="http://schemas.microsoft.com/office/powerpoint/2010/main" val="420178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6</a:t>
            </a:fld>
            <a:endParaRPr lang="en-US"/>
          </a:p>
        </p:txBody>
      </p:sp>
    </p:spTree>
    <p:extLst>
      <p:ext uri="{BB962C8B-B14F-4D97-AF65-F5344CB8AC3E}">
        <p14:creationId xmlns:p14="http://schemas.microsoft.com/office/powerpoint/2010/main" val="360415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7</a:t>
            </a:fld>
            <a:endParaRPr lang="en-US"/>
          </a:p>
        </p:txBody>
      </p:sp>
    </p:spTree>
    <p:extLst>
      <p:ext uri="{BB962C8B-B14F-4D97-AF65-F5344CB8AC3E}">
        <p14:creationId xmlns:p14="http://schemas.microsoft.com/office/powerpoint/2010/main" val="117583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8</a:t>
            </a:fld>
            <a:endParaRPr lang="en-US"/>
          </a:p>
        </p:txBody>
      </p:sp>
    </p:spTree>
    <p:extLst>
      <p:ext uri="{BB962C8B-B14F-4D97-AF65-F5344CB8AC3E}">
        <p14:creationId xmlns:p14="http://schemas.microsoft.com/office/powerpoint/2010/main" val="3703535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9</a:t>
            </a:fld>
            <a:endParaRPr lang="en-US"/>
          </a:p>
        </p:txBody>
      </p:sp>
    </p:spTree>
    <p:extLst>
      <p:ext uri="{BB962C8B-B14F-4D97-AF65-F5344CB8AC3E}">
        <p14:creationId xmlns:p14="http://schemas.microsoft.com/office/powerpoint/2010/main" val="15731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24.2.2015</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24.2.2015</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24.2.2015</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24.2.2015</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slide" Target="slide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449" y="-27384"/>
            <a:ext cx="4813101" cy="6858000"/>
          </a:xfrm>
          <a:prstGeom prst="rect">
            <a:avLst/>
          </a:prstGeom>
          <a:ln>
            <a:noFill/>
          </a:ln>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4910" y="6325180"/>
            <a:ext cx="4814180" cy="532820"/>
          </a:xfrm>
          <a:prstGeom prst="rect">
            <a:avLst/>
          </a:prstGeom>
        </p:spPr>
      </p:pic>
    </p:spTree>
    <p:extLst>
      <p:ext uri="{BB962C8B-B14F-4D97-AF65-F5344CB8AC3E}">
        <p14:creationId xmlns:p14="http://schemas.microsoft.com/office/powerpoint/2010/main"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1384995"/>
          </a:xfrm>
          <a:prstGeom prst="rect">
            <a:avLst/>
          </a:prstGeom>
          <a:noFill/>
        </p:spPr>
        <p:txBody>
          <a:bodyPr wrap="square" rtlCol="0">
            <a:spAutoFit/>
          </a:bodyPr>
          <a:lstStyle/>
          <a:p>
            <a:r>
              <a:rPr lang="tr-TR" sz="4200" dirty="0" smtClean="0">
                <a:solidFill>
                  <a:srgbClr val="FF0000"/>
                </a:solidFill>
                <a:effectLst>
                  <a:outerShdw blurRad="38100" dist="38100" dir="2700000" algn="tl">
                    <a:srgbClr val="000000">
                      <a:alpha val="43137"/>
                    </a:srgbClr>
                  </a:outerShdw>
                </a:effectLst>
                <a:latin typeface="+mn-lt"/>
              </a:rPr>
              <a:t>Uzun Süre Boyunca Sigara İçen Birinin Göreceği Zararlar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323528" y="1777169"/>
            <a:ext cx="8280920" cy="3416320"/>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dirty="0">
                <a:solidFill>
                  <a:schemeClr val="bg1"/>
                </a:solidFill>
                <a:latin typeface="+mn-lt"/>
              </a:rPr>
              <a:t>Sık sık nefessiz kalır ve öksürük nöbetleri geçirir.</a:t>
            </a:r>
          </a:p>
          <a:p>
            <a:r>
              <a:rPr lang="tr-TR" dirty="0">
                <a:solidFill>
                  <a:schemeClr val="bg1"/>
                </a:solidFill>
                <a:latin typeface="+mn-lt"/>
              </a:rPr>
              <a:t>Spor yapamaz çünkü </a:t>
            </a:r>
            <a:r>
              <a:rPr lang="tr-TR" dirty="0" smtClean="0">
                <a:solidFill>
                  <a:schemeClr val="bg1"/>
                </a:solidFill>
                <a:latin typeface="+mn-lt"/>
              </a:rPr>
              <a:t>nefesi </a:t>
            </a:r>
            <a:r>
              <a:rPr lang="tr-TR" dirty="0">
                <a:solidFill>
                  <a:schemeClr val="bg1"/>
                </a:solidFill>
                <a:latin typeface="+mn-lt"/>
              </a:rPr>
              <a:t>pek çok spor dalı için yetersiz kalır.</a:t>
            </a:r>
          </a:p>
          <a:p>
            <a:r>
              <a:rPr lang="tr-TR" dirty="0">
                <a:solidFill>
                  <a:schemeClr val="bg1"/>
                </a:solidFill>
                <a:latin typeface="+mn-lt"/>
              </a:rPr>
              <a:t>Dişleri sararır </a:t>
            </a:r>
            <a:r>
              <a:rPr lang="tr-TR" dirty="0" smtClean="0">
                <a:solidFill>
                  <a:schemeClr val="bg1"/>
                </a:solidFill>
                <a:latin typeface="+mn-lt"/>
              </a:rPr>
              <a:t>ve dişlerinin üzerinde </a:t>
            </a:r>
            <a:r>
              <a:rPr lang="tr-TR" dirty="0">
                <a:solidFill>
                  <a:schemeClr val="bg1"/>
                </a:solidFill>
                <a:latin typeface="+mn-lt"/>
              </a:rPr>
              <a:t>siyah lekeler oluşur.</a:t>
            </a:r>
          </a:p>
          <a:p>
            <a:r>
              <a:rPr lang="tr-TR" dirty="0">
                <a:solidFill>
                  <a:schemeClr val="bg1"/>
                </a:solidFill>
                <a:latin typeface="+mn-lt"/>
              </a:rPr>
              <a:t>Daha yaşlı </a:t>
            </a:r>
            <a:r>
              <a:rPr lang="tr-TR" dirty="0" smtClean="0">
                <a:solidFill>
                  <a:schemeClr val="bg1"/>
                </a:solidFill>
                <a:latin typeface="+mn-lt"/>
              </a:rPr>
              <a:t>görünür.</a:t>
            </a:r>
            <a:endParaRPr lang="tr-TR" dirty="0">
              <a:solidFill>
                <a:schemeClr val="bg1"/>
              </a:solidFill>
              <a:latin typeface="+mn-lt"/>
            </a:endParaRPr>
          </a:p>
          <a:p>
            <a:r>
              <a:rPr lang="tr-TR" dirty="0" smtClean="0">
                <a:solidFill>
                  <a:schemeClr val="bg1"/>
                </a:solidFill>
                <a:latin typeface="+mn-lt"/>
              </a:rPr>
              <a:t>Saçları dökülür.</a:t>
            </a:r>
            <a:endParaRPr lang="tr-TR" dirty="0">
              <a:solidFill>
                <a:schemeClr val="bg1"/>
              </a:solidFill>
              <a:latin typeface="+mn-lt"/>
            </a:endParaRPr>
          </a:p>
          <a:p>
            <a:r>
              <a:rPr lang="tr-TR" dirty="0" smtClean="0">
                <a:solidFill>
                  <a:schemeClr val="bg1"/>
                </a:solidFill>
                <a:latin typeface="+mn-lt"/>
              </a:rPr>
              <a:t>Hem parmakları </a:t>
            </a:r>
            <a:r>
              <a:rPr lang="tr-TR" dirty="0">
                <a:solidFill>
                  <a:schemeClr val="bg1"/>
                </a:solidFill>
                <a:latin typeface="+mn-lt"/>
              </a:rPr>
              <a:t>hem de </a:t>
            </a:r>
            <a:r>
              <a:rPr lang="tr-TR" dirty="0" smtClean="0">
                <a:solidFill>
                  <a:schemeClr val="bg1"/>
                </a:solidFill>
                <a:latin typeface="+mn-lt"/>
              </a:rPr>
              <a:t>tırnakları sararır.</a:t>
            </a:r>
            <a:endParaRPr lang="tr-TR" dirty="0">
              <a:solidFill>
                <a:schemeClr val="bg1"/>
              </a:solidFill>
              <a:latin typeface="+mn-lt"/>
            </a:endParaRPr>
          </a:p>
          <a:p>
            <a:r>
              <a:rPr lang="tr-TR" dirty="0" smtClean="0">
                <a:solidFill>
                  <a:schemeClr val="bg1"/>
                </a:solidFill>
                <a:latin typeface="+mn-lt"/>
              </a:rPr>
              <a:t>Kötü </a:t>
            </a:r>
            <a:r>
              <a:rPr lang="tr-TR" dirty="0">
                <a:solidFill>
                  <a:schemeClr val="bg1"/>
                </a:solidFill>
                <a:latin typeface="+mn-lt"/>
              </a:rPr>
              <a:t>kokar.</a:t>
            </a:r>
          </a:p>
          <a:p>
            <a:r>
              <a:rPr lang="tr-TR" dirty="0" smtClean="0">
                <a:solidFill>
                  <a:schemeClr val="bg1"/>
                </a:solidFill>
                <a:latin typeface="+mn-lt"/>
              </a:rPr>
              <a:t>Dudak </a:t>
            </a:r>
            <a:r>
              <a:rPr lang="tr-TR" dirty="0">
                <a:solidFill>
                  <a:schemeClr val="bg1"/>
                </a:solidFill>
                <a:latin typeface="+mn-lt"/>
              </a:rPr>
              <a:t>üstü ve dudak kenarlarında kırışıklıklar oluşur.</a:t>
            </a:r>
          </a:p>
          <a:p>
            <a:r>
              <a:rPr lang="tr-TR" dirty="0" smtClean="0">
                <a:solidFill>
                  <a:schemeClr val="bg1"/>
                </a:solidFill>
                <a:latin typeface="+mn-lt"/>
              </a:rPr>
              <a:t>Dış </a:t>
            </a:r>
            <a:r>
              <a:rPr lang="tr-TR" dirty="0">
                <a:solidFill>
                  <a:schemeClr val="bg1"/>
                </a:solidFill>
                <a:latin typeface="+mn-lt"/>
              </a:rPr>
              <a:t>görünüşündeki çirkinleşmeler kişinin başkalarıyla ilişkilerinde kendine olan güvenini olumsuz etkiler.</a:t>
            </a:r>
          </a:p>
          <a:p>
            <a:r>
              <a:rPr lang="tr-TR" dirty="0" smtClean="0">
                <a:solidFill>
                  <a:schemeClr val="bg1"/>
                </a:solidFill>
                <a:latin typeface="+mn-lt"/>
              </a:rPr>
              <a:t>Anne </a:t>
            </a:r>
            <a:r>
              <a:rPr lang="tr-TR" dirty="0">
                <a:solidFill>
                  <a:schemeClr val="bg1"/>
                </a:solidFill>
                <a:latin typeface="+mn-lt"/>
              </a:rPr>
              <a:t>baba olması zorlaşır, hatta bazen imkânsızlaşır.</a:t>
            </a:r>
          </a:p>
          <a:p>
            <a:r>
              <a:rPr lang="tr-TR" dirty="0" smtClean="0">
                <a:solidFill>
                  <a:schemeClr val="bg1"/>
                </a:solidFill>
                <a:latin typeface="+mn-lt"/>
              </a:rPr>
              <a:t>Kemikleri </a:t>
            </a:r>
            <a:r>
              <a:rPr lang="tr-TR" dirty="0">
                <a:solidFill>
                  <a:schemeClr val="bg1"/>
                </a:solidFill>
                <a:latin typeface="+mn-lt"/>
              </a:rPr>
              <a:t>sağlıklı insanlara göre çok daha çabuk kırılır ve iyileşme süreci de uzun olur</a:t>
            </a:r>
            <a:r>
              <a:rPr lang="tr-TR" dirty="0" smtClean="0">
                <a:solidFill>
                  <a:schemeClr val="bg1"/>
                </a:solidFill>
                <a:latin typeface="+mn-lt"/>
              </a:rPr>
              <a:t>.</a:t>
            </a:r>
            <a:endParaRPr lang="tr-TR" dirty="0">
              <a:solidFill>
                <a:schemeClr val="bg1"/>
              </a:solidFill>
              <a:latin typeface="+mn-lt"/>
            </a:endParaRPr>
          </a:p>
        </p:txBody>
      </p:sp>
      <p:sp>
        <p:nvSpPr>
          <p:cNvPr id="4" name="Dikdörtgen 3"/>
          <p:cNvSpPr/>
          <p:nvPr/>
        </p:nvSpPr>
        <p:spPr>
          <a:xfrm>
            <a:off x="3419872" y="5748745"/>
            <a:ext cx="3888432" cy="830997"/>
          </a:xfrm>
          <a:prstGeom prst="rect">
            <a:avLst/>
          </a:prstGeom>
        </p:spPr>
        <p:txBody>
          <a:bodyPr wrap="square">
            <a:spAutoFit/>
          </a:bodyPr>
          <a:lstStyle/>
          <a:p>
            <a:r>
              <a:rPr lang="tr-TR" sz="2400" dirty="0">
                <a:solidFill>
                  <a:srgbClr val="FF0000"/>
                </a:solidFill>
                <a:latin typeface="+mn-lt"/>
              </a:rPr>
              <a:t>Uzun süre sigara kullanılması </a:t>
            </a:r>
            <a:r>
              <a:rPr lang="tr-TR" sz="2400" dirty="0" smtClean="0">
                <a:solidFill>
                  <a:srgbClr val="FF0000"/>
                </a:solidFill>
                <a:latin typeface="+mn-lt"/>
              </a:rPr>
              <a:t>birçok </a:t>
            </a:r>
            <a:r>
              <a:rPr lang="tr-TR" sz="2400" dirty="0">
                <a:solidFill>
                  <a:srgbClr val="FF0000"/>
                </a:solidFill>
                <a:latin typeface="+mn-lt"/>
              </a:rPr>
              <a:t>hastalığı tetikler.</a:t>
            </a:r>
          </a:p>
        </p:txBody>
      </p:sp>
      <p:sp>
        <p:nvSpPr>
          <p:cNvPr id="5" name="Right Arrow 4">
            <a:hlinkClick r:id="rId5" action="ppaction://hlinksldjump"/>
          </p:cNvPr>
          <p:cNvSpPr/>
          <p:nvPr/>
        </p:nvSpPr>
        <p:spPr>
          <a:xfrm>
            <a:off x="7498419" y="5845839"/>
            <a:ext cx="1385900" cy="72008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7535328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childTnLst>
                                </p:cTn>
                              </p:par>
                            </p:childTnLst>
                          </p:cTn>
                        </p:par>
                        <p:par>
                          <p:cTn id="40" fill="hold">
                            <p:stCondLst>
                              <p:cond delay="8500"/>
                            </p:stCondLst>
                            <p:childTnLst>
                              <p:par>
                                <p:cTn id="41" presetID="10"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childTnLst>
                                </p:cTn>
                              </p:par>
                            </p:childTnLst>
                          </p:cTn>
                        </p:par>
                        <p:par>
                          <p:cTn id="44" fill="hold">
                            <p:stCondLst>
                              <p:cond delay="9500"/>
                            </p:stCondLst>
                            <p:childTnLst>
                              <p:par>
                                <p:cTn id="45" presetID="10" presetClass="entr" presetSubtype="0"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childTnLst>
                                </p:cTn>
                              </p:par>
                            </p:childTnLst>
                          </p:cTn>
                        </p:par>
                        <p:par>
                          <p:cTn id="48" fill="hold">
                            <p:stCondLst>
                              <p:cond delay="10500"/>
                            </p:stCondLst>
                            <p:childTnLst>
                              <p:par>
                                <p:cTn id="49" presetID="10" presetClass="entr" presetSubtype="0" fill="hold" grpId="0"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childTnLst>
                                </p:cTn>
                              </p:par>
                            </p:childTnLst>
                          </p:cTn>
                        </p:par>
                        <p:par>
                          <p:cTn id="52" fill="hold">
                            <p:stCondLst>
                              <p:cond delay="11500"/>
                            </p:stCondLst>
                            <p:childTnLst>
                              <p:par>
                                <p:cTn id="53" presetID="10" presetClass="entr" presetSubtype="0" fill="hold" grpId="0"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1000"/>
                                        <p:tgtEl>
                                          <p:spTgt spid="3">
                                            <p:txEl>
                                              <p:pRg st="10" end="10"/>
                                            </p:txEl>
                                          </p:spTgt>
                                        </p:tgtEl>
                                      </p:cBhvr>
                                    </p:animEffect>
                                  </p:childTnLst>
                                </p:cTn>
                              </p:par>
                            </p:childTnLst>
                          </p:cTn>
                        </p:par>
                        <p:par>
                          <p:cTn id="56" fill="hold">
                            <p:stCondLst>
                              <p:cond delay="12500"/>
                            </p:stCondLst>
                            <p:childTnLst>
                              <p:par>
                                <p:cTn id="57" presetID="10" presetClass="entr" presetSubtype="0"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childTnLst>
                          </p:cTn>
                        </p:par>
                        <p:par>
                          <p:cTn id="60" fill="hold">
                            <p:stCondLst>
                              <p:cond delay="13000"/>
                            </p:stCondLst>
                            <p:childTnLst>
                              <p:par>
                                <p:cTn id="61" presetID="35" presetClass="emph" presetSubtype="0" repeatCount="indefinite" fill="hold" grpId="1" nodeType="afterEffect">
                                  <p:stCondLst>
                                    <p:cond delay="0"/>
                                  </p:stCondLst>
                                  <p:endCondLst>
                                    <p:cond evt="onNext" delay="0">
                                      <p:tgtEl>
                                        <p:sldTgt/>
                                      </p:tgtEl>
                                    </p:cond>
                                  </p:endCondLst>
                                  <p:childTnLst>
                                    <p:anim calcmode="discrete" valueType="str">
                                      <p:cBhvr>
                                        <p:cTn id="62" dur="2000" fill="hold"/>
                                        <p:tgtEl>
                                          <p:spTgt spid="4"/>
                                        </p:tgtEl>
                                        <p:attrNameLst>
                                          <p:attrName>style.visibility</p:attrName>
                                        </p:attrNameLst>
                                      </p:cBhvr>
                                      <p:tavLst>
                                        <p:tav tm="0">
                                          <p:val>
                                            <p:strVal val="hidden"/>
                                          </p:val>
                                        </p:tav>
                                        <p:tav tm="50000">
                                          <p:val>
                                            <p:strVal val="visible"/>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P spid="4" grpId="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1384995"/>
          </a:xfrm>
          <a:prstGeom prst="rect">
            <a:avLst/>
          </a:prstGeom>
          <a:noFill/>
        </p:spPr>
        <p:txBody>
          <a:bodyPr wrap="square" rtlCol="0">
            <a:spAutoFit/>
          </a:bodyPr>
          <a:lstStyle/>
          <a:p>
            <a:r>
              <a:rPr lang="tr-TR" sz="4200" dirty="0" smtClean="0">
                <a:solidFill>
                  <a:srgbClr val="FF0000"/>
                </a:solidFill>
                <a:effectLst>
                  <a:outerShdw blurRad="38100" dist="38100" dir="2700000" algn="tl">
                    <a:srgbClr val="000000">
                      <a:alpha val="43137"/>
                    </a:srgbClr>
                  </a:outerShdw>
                </a:effectLst>
                <a:latin typeface="+mn-lt"/>
              </a:rPr>
              <a:t>Sigara İçmenin Tetiklediği Hastalıklar Nelerdir?</a:t>
            </a:r>
          </a:p>
        </p:txBody>
      </p:sp>
      <p:sp>
        <p:nvSpPr>
          <p:cNvPr id="3" name="Dikdörtgen 2"/>
          <p:cNvSpPr/>
          <p:nvPr/>
        </p:nvSpPr>
        <p:spPr>
          <a:xfrm>
            <a:off x="251520" y="2124139"/>
            <a:ext cx="3816424" cy="3970318"/>
          </a:xfrm>
          <a:prstGeom prst="rect">
            <a:avLst/>
          </a:prstGeom>
        </p:spPr>
        <p:txBody>
          <a:bodyPr wrap="square">
            <a:spAutoFit/>
          </a:bodyPr>
          <a:lstStyle/>
          <a:p>
            <a:r>
              <a:rPr lang="tr-TR" dirty="0">
                <a:solidFill>
                  <a:schemeClr val="bg1"/>
                </a:solidFill>
                <a:latin typeface="+mn-lt"/>
              </a:rPr>
              <a:t>Özellikle ciğerlerdeki ve kalpteki kan damarlarının daralması ve kalınlaşması</a:t>
            </a:r>
          </a:p>
          <a:p>
            <a:r>
              <a:rPr lang="tr-TR" dirty="0">
                <a:solidFill>
                  <a:schemeClr val="bg1"/>
                </a:solidFill>
                <a:latin typeface="+mn-lt"/>
              </a:rPr>
              <a:t>Solunumla ilgili enfeksiyonlar </a:t>
            </a:r>
          </a:p>
          <a:p>
            <a:r>
              <a:rPr lang="tr-TR" dirty="0">
                <a:solidFill>
                  <a:schemeClr val="bg1"/>
                </a:solidFill>
                <a:latin typeface="+mn-lt"/>
              </a:rPr>
              <a:t>Kronik bronşit </a:t>
            </a:r>
          </a:p>
          <a:p>
            <a:r>
              <a:rPr lang="tr-TR" dirty="0">
                <a:solidFill>
                  <a:schemeClr val="bg1"/>
                </a:solidFill>
                <a:latin typeface="+mn-lt"/>
              </a:rPr>
              <a:t>Zatürree </a:t>
            </a:r>
          </a:p>
          <a:p>
            <a:r>
              <a:rPr lang="tr-TR" dirty="0">
                <a:solidFill>
                  <a:schemeClr val="bg1"/>
                </a:solidFill>
                <a:latin typeface="+mn-lt"/>
              </a:rPr>
              <a:t>Astım </a:t>
            </a:r>
          </a:p>
          <a:p>
            <a:r>
              <a:rPr lang="tr-TR" dirty="0">
                <a:solidFill>
                  <a:schemeClr val="bg1"/>
                </a:solidFill>
                <a:latin typeface="+mn-lt"/>
              </a:rPr>
              <a:t>Mide ülseri </a:t>
            </a:r>
          </a:p>
          <a:p>
            <a:r>
              <a:rPr lang="tr-TR" dirty="0">
                <a:solidFill>
                  <a:schemeClr val="bg1"/>
                </a:solidFill>
                <a:latin typeface="+mn-lt"/>
              </a:rPr>
              <a:t>Damar hastalıkları </a:t>
            </a:r>
          </a:p>
          <a:p>
            <a:r>
              <a:rPr lang="tr-TR" dirty="0">
                <a:solidFill>
                  <a:schemeClr val="bg1"/>
                </a:solidFill>
                <a:latin typeface="+mn-lt"/>
              </a:rPr>
              <a:t>Kronik baş ağrıları </a:t>
            </a:r>
          </a:p>
          <a:p>
            <a:r>
              <a:rPr lang="tr-TR" dirty="0">
                <a:solidFill>
                  <a:schemeClr val="bg1"/>
                </a:solidFill>
                <a:latin typeface="+mn-lt"/>
              </a:rPr>
              <a:t>Felç </a:t>
            </a:r>
          </a:p>
          <a:p>
            <a:r>
              <a:rPr lang="tr-TR" dirty="0">
                <a:solidFill>
                  <a:schemeClr val="bg1"/>
                </a:solidFill>
                <a:latin typeface="+mn-lt"/>
              </a:rPr>
              <a:t>Parmaklarda kangren </a:t>
            </a:r>
          </a:p>
          <a:p>
            <a:r>
              <a:rPr lang="tr-TR" dirty="0">
                <a:solidFill>
                  <a:schemeClr val="bg1"/>
                </a:solidFill>
                <a:latin typeface="+mn-lt"/>
              </a:rPr>
              <a:t>Kalp krizi ve kalp ile ilgili hastalıklar </a:t>
            </a:r>
          </a:p>
          <a:p>
            <a:r>
              <a:rPr lang="tr-TR" dirty="0">
                <a:solidFill>
                  <a:schemeClr val="bg1"/>
                </a:solidFill>
                <a:latin typeface="+mn-lt"/>
              </a:rPr>
              <a:t>Akciğer, böbrek, pankreas, gırtlak, mesane, rahim ve mide kanseri </a:t>
            </a:r>
          </a:p>
        </p:txBody>
      </p:sp>
      <p:pic>
        <p:nvPicPr>
          <p:cNvPr id="8"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92099961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par>
                          <p:cTn id="40" fill="hold">
                            <p:stCondLst>
                              <p:cond delay="8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childTnLst>
                                </p:cTn>
                              </p:par>
                            </p:childTnLst>
                          </p:cTn>
                        </p:par>
                        <p:par>
                          <p:cTn id="44" fill="hold">
                            <p:stCondLst>
                              <p:cond delay="9500"/>
                            </p:stCondLst>
                            <p:childTnLst>
                              <p:par>
                                <p:cTn id="45" presetID="10" presetClass="entr" presetSubtype="0"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childTnLst>
                                </p:cTn>
                              </p:par>
                            </p:childTnLst>
                          </p:cTn>
                        </p:par>
                        <p:par>
                          <p:cTn id="48" fill="hold">
                            <p:stCondLst>
                              <p:cond delay="10500"/>
                            </p:stCondLst>
                            <p:childTnLst>
                              <p:par>
                                <p:cTn id="49" presetID="10" presetClass="entr" presetSubtype="0"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childTnLst>
                                </p:cTn>
                              </p:par>
                            </p:childTnLst>
                          </p:cTn>
                        </p:par>
                        <p:par>
                          <p:cTn id="52" fill="hold">
                            <p:stCondLst>
                              <p:cond delay="11500"/>
                            </p:stCondLst>
                            <p:childTnLst>
                              <p:par>
                                <p:cTn id="53" presetID="10" presetClass="entr" presetSubtype="0" fill="hold" grpId="0"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51520" y="265048"/>
            <a:ext cx="2952328" cy="738664"/>
          </a:xfrm>
          <a:prstGeom prst="rect">
            <a:avLst/>
          </a:prstGeom>
          <a:noFill/>
        </p:spPr>
        <p:txBody>
          <a:bodyPr wrap="square" rtlCol="0">
            <a:spAutoFit/>
          </a:bodyPr>
          <a:lstStyle/>
          <a:p>
            <a:r>
              <a:rPr lang="tr-TR" sz="4200" dirty="0">
                <a:solidFill>
                  <a:srgbClr val="FF0000"/>
                </a:solidFill>
                <a:latin typeface="+mn-lt"/>
              </a:rPr>
              <a:t>Katil Sigara!</a:t>
            </a:r>
          </a:p>
        </p:txBody>
      </p:sp>
      <p:sp>
        <p:nvSpPr>
          <p:cNvPr id="5" name="Dikdörtgen 4"/>
          <p:cNvSpPr/>
          <p:nvPr/>
        </p:nvSpPr>
        <p:spPr>
          <a:xfrm>
            <a:off x="331912" y="1412776"/>
            <a:ext cx="6840760" cy="4909036"/>
          </a:xfrm>
          <a:prstGeom prst="rect">
            <a:avLst/>
          </a:prstGeom>
        </p:spPr>
        <p:txBody>
          <a:bodyPr wrap="square">
            <a:spAutoFit/>
          </a:bodyPr>
          <a:lstStyle/>
          <a:p>
            <a:r>
              <a:rPr lang="tr-TR" sz="2000" dirty="0" smtClean="0">
                <a:latin typeface="+mn-lt"/>
              </a:rPr>
              <a:t>Sigara </a:t>
            </a:r>
            <a:r>
              <a:rPr lang="tr-TR" sz="2000" dirty="0">
                <a:latin typeface="+mn-lt"/>
              </a:rPr>
              <a:t>dünyadaki en </a:t>
            </a:r>
            <a:r>
              <a:rPr lang="tr-TR" sz="2000" dirty="0" smtClean="0">
                <a:latin typeface="+mn-lt"/>
              </a:rPr>
              <a:t>                                                                     büyük </a:t>
            </a:r>
            <a:r>
              <a:rPr lang="tr-TR" sz="2000" dirty="0">
                <a:latin typeface="+mn-lt"/>
              </a:rPr>
              <a:t>katildir!</a:t>
            </a:r>
          </a:p>
          <a:p>
            <a:endParaRPr lang="tr-TR" sz="700" dirty="0">
              <a:latin typeface="+mn-lt"/>
            </a:endParaRPr>
          </a:p>
          <a:p>
            <a:r>
              <a:rPr lang="tr-TR" sz="2000" dirty="0" smtClean="0">
                <a:latin typeface="+mn-lt"/>
              </a:rPr>
              <a:t>Her </a:t>
            </a:r>
            <a:r>
              <a:rPr lang="tr-TR" sz="2000" dirty="0">
                <a:latin typeface="+mn-lt"/>
              </a:rPr>
              <a:t>on üç saniyede </a:t>
            </a:r>
            <a:r>
              <a:rPr lang="tr-TR" sz="2000" dirty="0" smtClean="0">
                <a:latin typeface="+mn-lt"/>
              </a:rPr>
              <a:t>                                                                             bir </a:t>
            </a:r>
            <a:r>
              <a:rPr lang="tr-TR" sz="2000" dirty="0">
                <a:latin typeface="+mn-lt"/>
              </a:rPr>
              <a:t>insan sigaradan dolayı </a:t>
            </a:r>
            <a:r>
              <a:rPr lang="tr-TR" sz="2000" dirty="0" smtClean="0">
                <a:latin typeface="+mn-lt"/>
              </a:rPr>
              <a:t>ölüyor.</a:t>
            </a:r>
            <a:endParaRPr lang="tr-TR" sz="2000" dirty="0">
              <a:latin typeface="+mn-lt"/>
            </a:endParaRPr>
          </a:p>
          <a:p>
            <a:endParaRPr lang="tr-TR" sz="700" dirty="0">
              <a:latin typeface="+mn-lt"/>
            </a:endParaRPr>
          </a:p>
          <a:p>
            <a:r>
              <a:rPr lang="tr-TR" sz="2000" dirty="0" smtClean="0">
                <a:latin typeface="+mn-lt"/>
              </a:rPr>
              <a:t>Dünyada </a:t>
            </a:r>
            <a:r>
              <a:rPr lang="tr-TR" sz="2000" dirty="0">
                <a:latin typeface="+mn-lt"/>
              </a:rPr>
              <a:t>her sene </a:t>
            </a:r>
            <a:r>
              <a:rPr lang="tr-TR" sz="2000" dirty="0" smtClean="0">
                <a:latin typeface="+mn-lt"/>
              </a:rPr>
              <a:t>                                                                              4.9 </a:t>
            </a:r>
            <a:r>
              <a:rPr lang="tr-TR" sz="2000" dirty="0">
                <a:latin typeface="+mn-lt"/>
              </a:rPr>
              <a:t>milyon insan </a:t>
            </a:r>
            <a:r>
              <a:rPr lang="tr-TR" sz="2000" dirty="0" smtClean="0">
                <a:latin typeface="+mn-lt"/>
              </a:rPr>
              <a:t>                                                                                   sigaradan                                                                                             ölüyor</a:t>
            </a:r>
            <a:r>
              <a:rPr lang="tr-TR" sz="2000" dirty="0">
                <a:latin typeface="+mn-lt"/>
              </a:rPr>
              <a:t>…</a:t>
            </a:r>
          </a:p>
          <a:p>
            <a:endParaRPr lang="tr-TR" sz="700" dirty="0">
              <a:latin typeface="+mn-lt"/>
            </a:endParaRPr>
          </a:p>
          <a:p>
            <a:r>
              <a:rPr lang="tr-TR" sz="2000" dirty="0" smtClean="0">
                <a:latin typeface="+mn-lt"/>
              </a:rPr>
              <a:t>Yani </a:t>
            </a:r>
            <a:r>
              <a:rPr lang="tr-TR" sz="2000" dirty="0">
                <a:latin typeface="+mn-lt"/>
              </a:rPr>
              <a:t>günde </a:t>
            </a:r>
            <a:r>
              <a:rPr lang="tr-TR" sz="2000" dirty="0" smtClean="0">
                <a:latin typeface="+mn-lt"/>
              </a:rPr>
              <a:t>                                                                                    13.000 </a:t>
            </a:r>
            <a:r>
              <a:rPr lang="tr-TR" sz="2000" dirty="0">
                <a:latin typeface="+mn-lt"/>
              </a:rPr>
              <a:t>kişi</a:t>
            </a:r>
            <a:r>
              <a:rPr lang="tr-TR" sz="2000" dirty="0" smtClean="0">
                <a:latin typeface="+mn-lt"/>
              </a:rPr>
              <a:t>!</a:t>
            </a:r>
          </a:p>
          <a:p>
            <a:endParaRPr lang="tr-TR" sz="2000" dirty="0">
              <a:latin typeface="+mn-lt"/>
            </a:endParaRPr>
          </a:p>
          <a:p>
            <a:r>
              <a:rPr lang="tr-TR" sz="2400" b="1" dirty="0">
                <a:solidFill>
                  <a:srgbClr val="C00000"/>
                </a:solidFill>
                <a:latin typeface="+mn-lt"/>
              </a:rPr>
              <a:t>Siz bu </a:t>
            </a:r>
            <a:r>
              <a:rPr lang="tr-TR" sz="2400" b="1" dirty="0" smtClean="0">
                <a:solidFill>
                  <a:srgbClr val="C00000"/>
                </a:solidFill>
                <a:latin typeface="+mn-lt"/>
              </a:rPr>
              <a:t>yazıyı okurken                                                                 yaklaşık </a:t>
            </a:r>
            <a:r>
              <a:rPr lang="tr-TR" sz="2400" b="1" dirty="0">
                <a:solidFill>
                  <a:srgbClr val="C00000"/>
                </a:solidFill>
                <a:latin typeface="+mn-lt"/>
              </a:rPr>
              <a:t>3 kişi daha </a:t>
            </a:r>
            <a:r>
              <a:rPr lang="tr-TR" sz="2400" b="1" dirty="0" smtClean="0">
                <a:solidFill>
                  <a:srgbClr val="C00000"/>
                </a:solidFill>
                <a:latin typeface="+mn-lt"/>
              </a:rPr>
              <a:t>sigaradan</a:t>
            </a:r>
            <a:br>
              <a:rPr lang="tr-TR" sz="2400" b="1" dirty="0" smtClean="0">
                <a:solidFill>
                  <a:srgbClr val="C00000"/>
                </a:solidFill>
                <a:latin typeface="+mn-lt"/>
              </a:rPr>
            </a:br>
            <a:r>
              <a:rPr lang="tr-TR" sz="2400" b="1" dirty="0" smtClean="0">
                <a:solidFill>
                  <a:srgbClr val="C00000"/>
                </a:solidFill>
                <a:latin typeface="+mn-lt"/>
              </a:rPr>
              <a:t>dolayı </a:t>
            </a:r>
            <a:r>
              <a:rPr lang="tr-TR" sz="2400" b="1" dirty="0">
                <a:solidFill>
                  <a:srgbClr val="C00000"/>
                </a:solidFill>
                <a:latin typeface="+mn-lt"/>
              </a:rPr>
              <a:t>öldü bile!</a:t>
            </a:r>
          </a:p>
        </p:txBody>
      </p:sp>
    </p:spTree>
    <p:extLst>
      <p:ext uri="{BB962C8B-B14F-4D97-AF65-F5344CB8AC3E}">
        <p14:creationId xmlns:p14="http://schemas.microsoft.com/office/powerpoint/2010/main" val="5811789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750"/>
                                        <p:tgtEl>
                                          <p:spTgt spid="5">
                                            <p:txEl>
                                              <p:pRg st="2" end="2"/>
                                            </p:txEl>
                                          </p:spTgt>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750"/>
                                        <p:tgtEl>
                                          <p:spTgt spid="5">
                                            <p:txEl>
                                              <p:pRg st="4" end="4"/>
                                            </p:txEl>
                                          </p:spTgt>
                                        </p:tgtEl>
                                      </p:cBhvr>
                                    </p:animEffect>
                                  </p:childTnLst>
                                </p:cTn>
                              </p:par>
                            </p:childTnLst>
                          </p:cTn>
                        </p:par>
                        <p:par>
                          <p:cTn id="16" fill="hold">
                            <p:stCondLst>
                              <p:cond delay="5250"/>
                            </p:stCondLst>
                            <p:childTnLst>
                              <p:par>
                                <p:cTn id="17" presetID="10" presetClass="entr" presetSubtype="0" fill="hold" grpId="0"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750"/>
                                        <p:tgtEl>
                                          <p:spTgt spid="5">
                                            <p:txEl>
                                              <p:pRg st="6" end="6"/>
                                            </p:txEl>
                                          </p:spTgt>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175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419901" y="140434"/>
            <a:ext cx="4341305" cy="5016758"/>
          </a:xfrm>
          <a:prstGeom prst="rect">
            <a:avLst/>
          </a:prstGeom>
        </p:spPr>
        <p:txBody>
          <a:bodyPr wrap="square">
            <a:spAutoFit/>
          </a:bodyPr>
          <a:lstStyle/>
          <a:p>
            <a:r>
              <a:rPr lang="tr-TR" sz="2000" dirty="0" smtClean="0">
                <a:latin typeface="+mn-lt"/>
              </a:rPr>
              <a:t>Hüma’nın </a:t>
            </a:r>
            <a:r>
              <a:rPr lang="tr-TR" sz="2000" dirty="0">
                <a:latin typeface="+mn-lt"/>
              </a:rPr>
              <a:t>annesi ve babası sigara tiryakisi idi. Hüma düşük kilo ile doğmuştu. Doktorlar hastaneden hemen çıkmasına izin vermemişler, onu kuvöze almışlardı. Sigara içen anne babaların çocuklarında düşük kilolu doğum problemi çok sık görülürmüş. </a:t>
            </a:r>
          </a:p>
          <a:p>
            <a:r>
              <a:rPr lang="tr-TR" sz="2000" dirty="0">
                <a:latin typeface="+mn-lt"/>
              </a:rPr>
              <a:t>Hüma’nın anne ve babası onu eve getirdiklerinde başlangıçta yanında sigara içmemeye çalışıyorlardı. Fakat birkaç ay sonra tekrar bebeklerinin yanında sigara içmeye başladılar. Bulundukları ortamı hep havalandırsalar da küçük Hüma o sigaraların dumanını soluyordu. </a:t>
            </a:r>
          </a:p>
          <a:p>
            <a:r>
              <a:rPr lang="tr-TR" sz="2000" dirty="0">
                <a:latin typeface="+mn-lt"/>
              </a:rPr>
              <a:t>Aradan seneler </a:t>
            </a:r>
            <a:r>
              <a:rPr lang="tr-TR" sz="2000" dirty="0" smtClean="0">
                <a:latin typeface="+mn-lt"/>
              </a:rPr>
              <a:t>geçti…</a:t>
            </a:r>
            <a:endParaRPr lang="tr-TR" sz="2000" dirty="0">
              <a:latin typeface="+mn-lt"/>
            </a:endParaRPr>
          </a:p>
        </p:txBody>
      </p:sp>
      <p:sp>
        <p:nvSpPr>
          <p:cNvPr id="5" name="Oval Callout 4"/>
          <p:cNvSpPr/>
          <p:nvPr/>
        </p:nvSpPr>
        <p:spPr>
          <a:xfrm>
            <a:off x="4761206" y="140434"/>
            <a:ext cx="4032448" cy="2508758"/>
          </a:xfrm>
          <a:prstGeom prst="wedgeEllipseCallout">
            <a:avLst>
              <a:gd name="adj1" fmla="val 65036"/>
              <a:gd name="adj2" fmla="val 3933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200" dirty="0" smtClean="0"/>
              <a:t>Sizce bu öykünün devamı nasıl gelişmiştir.</a:t>
            </a:r>
            <a:endParaRPr lang="tr-TR" sz="3200" dirty="0"/>
          </a:p>
        </p:txBody>
      </p:sp>
      <p:pic>
        <p:nvPicPr>
          <p:cNvPr id="6"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476672"/>
            <a:ext cx="921524" cy="542925"/>
          </a:xfrm>
          <a:prstGeom prst="rect">
            <a:avLst/>
          </a:prstGeom>
        </p:spPr>
      </p:pic>
    </p:spTree>
    <p:extLst>
      <p:ext uri="{BB962C8B-B14F-4D97-AF65-F5344CB8AC3E}">
        <p14:creationId xmlns:p14="http://schemas.microsoft.com/office/powerpoint/2010/main" val="29831867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419901" y="548680"/>
            <a:ext cx="4341305" cy="5632311"/>
          </a:xfrm>
          <a:prstGeom prst="rect">
            <a:avLst/>
          </a:prstGeom>
        </p:spPr>
        <p:txBody>
          <a:bodyPr wrap="square">
            <a:spAutoFit/>
          </a:bodyPr>
          <a:lstStyle/>
          <a:p>
            <a:r>
              <a:rPr lang="tr-TR" sz="2400" dirty="0" smtClean="0">
                <a:latin typeface="+mn-lt"/>
              </a:rPr>
              <a:t>Biz </a:t>
            </a:r>
            <a:r>
              <a:rPr lang="tr-TR" sz="2400" dirty="0">
                <a:latin typeface="+mn-lt"/>
              </a:rPr>
              <a:t>kendimiz sigara içmesek de sigara içilen ortamlarda bulunmamız aynı sigara içenler gibi hastalanmamıza sebep olabilir. </a:t>
            </a:r>
            <a:endParaRPr lang="tr-TR" sz="2400" dirty="0" smtClean="0">
              <a:latin typeface="+mn-lt"/>
            </a:endParaRPr>
          </a:p>
          <a:p>
            <a:endParaRPr lang="tr-TR" sz="2400" dirty="0">
              <a:latin typeface="+mn-lt"/>
            </a:endParaRPr>
          </a:p>
          <a:p>
            <a:r>
              <a:rPr lang="tr-TR" sz="2400" dirty="0" smtClean="0">
                <a:latin typeface="+mn-lt"/>
              </a:rPr>
              <a:t>Kendisi </a:t>
            </a:r>
            <a:r>
              <a:rPr lang="tr-TR" sz="2400" dirty="0">
                <a:latin typeface="+mn-lt"/>
              </a:rPr>
              <a:t>içmediği hâlde sigara içilen ortamda bulunan kişilere </a:t>
            </a:r>
            <a:r>
              <a:rPr lang="tr-TR" sz="2400" b="1" dirty="0">
                <a:latin typeface="+mn-lt"/>
              </a:rPr>
              <a:t>pasif içici </a:t>
            </a:r>
            <a:r>
              <a:rPr lang="tr-TR" sz="2400" dirty="0">
                <a:latin typeface="+mn-lt"/>
              </a:rPr>
              <a:t>denir. </a:t>
            </a:r>
          </a:p>
          <a:p>
            <a:endParaRPr lang="tr-TR" sz="2400" dirty="0" smtClean="0">
              <a:latin typeface="+mn-lt"/>
            </a:endParaRPr>
          </a:p>
          <a:p>
            <a:r>
              <a:rPr lang="tr-TR" sz="2400" dirty="0" smtClean="0">
                <a:latin typeface="+mn-lt"/>
              </a:rPr>
              <a:t>Pasif </a:t>
            </a:r>
            <a:r>
              <a:rPr lang="tr-TR" sz="2400" dirty="0">
                <a:latin typeface="+mn-lt"/>
              </a:rPr>
              <a:t>içici olarak sigara dumanına maruz kalan milyonlarca insan sigaranın neden olduğu hastalıklar yüzünden hayatını kaybetmektedir.</a:t>
            </a:r>
          </a:p>
        </p:txBody>
      </p:sp>
      <p:sp>
        <p:nvSpPr>
          <p:cNvPr id="5" name="Oval Callout 4"/>
          <p:cNvSpPr/>
          <p:nvPr/>
        </p:nvSpPr>
        <p:spPr>
          <a:xfrm>
            <a:off x="4788024" y="260648"/>
            <a:ext cx="4032448" cy="2508758"/>
          </a:xfrm>
          <a:prstGeom prst="wedgeEllipseCallout">
            <a:avLst>
              <a:gd name="adj1" fmla="val 30017"/>
              <a:gd name="adj2" fmla="val 8072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3600" dirty="0"/>
              <a:t>Ben içmiyorum ki!</a:t>
            </a:r>
          </a:p>
        </p:txBody>
      </p:sp>
    </p:spTree>
    <p:extLst>
      <p:ext uri="{BB962C8B-B14F-4D97-AF65-F5344CB8AC3E}">
        <p14:creationId xmlns:p14="http://schemas.microsoft.com/office/powerpoint/2010/main" val="52553952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000"/>
                                        <p:tgtEl>
                                          <p:spTgt spid="4">
                                            <p:txEl>
                                              <p:pRg st="2" end="2"/>
                                            </p:txEl>
                                          </p:spTgt>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251520" y="448862"/>
            <a:ext cx="3888432" cy="3477875"/>
          </a:xfrm>
          <a:prstGeom prst="rect">
            <a:avLst/>
          </a:prstGeom>
        </p:spPr>
        <p:txBody>
          <a:bodyPr wrap="square">
            <a:spAutoFit/>
          </a:bodyPr>
          <a:lstStyle/>
          <a:p>
            <a:r>
              <a:rPr lang="tr-TR" sz="2000" dirty="0" smtClean="0">
                <a:latin typeface="+mn-lt"/>
              </a:rPr>
              <a:t>Sigaradan </a:t>
            </a:r>
            <a:r>
              <a:rPr lang="tr-TR" sz="2000" dirty="0">
                <a:latin typeface="+mn-lt"/>
              </a:rPr>
              <a:t>çıkan dumanda bulunan kimyasal maddelerin kırk kadarı </a:t>
            </a:r>
            <a:r>
              <a:rPr lang="tr-TR" sz="2000" dirty="0" smtClean="0">
                <a:latin typeface="+mn-lt"/>
              </a:rPr>
              <a:t>kanser yapıcıdır. Bir </a:t>
            </a:r>
            <a:r>
              <a:rPr lang="tr-TR" sz="2000" dirty="0">
                <a:latin typeface="+mn-lt"/>
              </a:rPr>
              <a:t>kişi</a:t>
            </a:r>
            <a:r>
              <a:rPr lang="tr-TR" sz="2000" dirty="0" smtClean="0">
                <a:latin typeface="+mn-lt"/>
              </a:rPr>
              <a:t>­ sigara </a:t>
            </a:r>
            <a:r>
              <a:rPr lang="tr-TR" sz="2000" dirty="0">
                <a:latin typeface="+mn-lt"/>
              </a:rPr>
              <a:t>dumanını içine çektikten sonra tekrar dışarı </a:t>
            </a:r>
            <a:r>
              <a:rPr lang="tr-TR" sz="2000" dirty="0" smtClean="0">
                <a:latin typeface="+mn-lt"/>
              </a:rPr>
              <a:t>üflediğinde, içine çektiğinden çok </a:t>
            </a:r>
            <a:r>
              <a:rPr lang="tr-TR" sz="2000" dirty="0">
                <a:latin typeface="+mn-lt"/>
              </a:rPr>
              <a:t>daha fazla ze­hirli </a:t>
            </a:r>
            <a:r>
              <a:rPr lang="tr-TR" sz="2000" dirty="0" smtClean="0">
                <a:latin typeface="+mn-lt"/>
              </a:rPr>
              <a:t>maddeyi dumanıyla dışarı bırakır. Sigara </a:t>
            </a:r>
            <a:r>
              <a:rPr lang="tr-TR" sz="2000" dirty="0">
                <a:latin typeface="+mn-lt"/>
              </a:rPr>
              <a:t>içilen or­tamda bulunan diğer kişiler bu siga­ra dumanını soluduklarında onlar da çok zehirli bir maddeyi içlerine çekmiş olurlar</a:t>
            </a:r>
            <a:r>
              <a:rPr lang="tr-TR" sz="2000" dirty="0" smtClean="0">
                <a:latin typeface="+mn-lt"/>
              </a:rPr>
              <a:t>.</a:t>
            </a:r>
          </a:p>
        </p:txBody>
      </p:sp>
      <p:sp>
        <p:nvSpPr>
          <p:cNvPr id="5" name="Oval Callout 4"/>
          <p:cNvSpPr/>
          <p:nvPr/>
        </p:nvSpPr>
        <p:spPr>
          <a:xfrm>
            <a:off x="4139952" y="188640"/>
            <a:ext cx="3960440" cy="2653495"/>
          </a:xfrm>
          <a:prstGeom prst="wedgeEllipseCallout">
            <a:avLst>
              <a:gd name="adj1" fmla="val 19397"/>
              <a:gd name="adj2" fmla="val 7659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400" dirty="0"/>
              <a:t>Sen İçmiyorsun. Doğru!</a:t>
            </a:r>
          </a:p>
          <a:p>
            <a:pPr algn="ctr"/>
            <a:r>
              <a:rPr lang="tr-TR" sz="2400" dirty="0"/>
              <a:t>Hiç İçme!</a:t>
            </a:r>
          </a:p>
          <a:p>
            <a:pPr algn="ctr"/>
            <a:r>
              <a:rPr lang="tr-TR" sz="2400" dirty="0"/>
              <a:t>Ama Unutma!</a:t>
            </a:r>
          </a:p>
        </p:txBody>
      </p:sp>
      <p:sp>
        <p:nvSpPr>
          <p:cNvPr id="6" name="Explosion 2 5"/>
          <p:cNvSpPr/>
          <p:nvPr/>
        </p:nvSpPr>
        <p:spPr>
          <a:xfrm>
            <a:off x="503548" y="4077072"/>
            <a:ext cx="4140460" cy="2664296"/>
          </a:xfrm>
          <a:prstGeom prst="irregularSeal2">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000" b="1" dirty="0"/>
              <a:t>Kimsenin başkasına bunu yapmaya hakkı yok! </a:t>
            </a:r>
          </a:p>
        </p:txBody>
      </p:sp>
    </p:spTree>
    <p:extLst>
      <p:ext uri="{BB962C8B-B14F-4D97-AF65-F5344CB8AC3E}">
        <p14:creationId xmlns:p14="http://schemas.microsoft.com/office/powerpoint/2010/main" val="9280982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 presetClass="entr" presetSubtype="0" fill="hold" grpId="0" nodeType="afterEffect">
                                  <p:stCondLst>
                                    <p:cond delay="500"/>
                                  </p:stCondLst>
                                  <p:iterate type="wd">
                                    <p:tmAbs val="200"/>
                                  </p:iterate>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par>
                          <p:cTn id="14" fill="hold">
                            <p:stCondLst>
                              <p:cond delay="11601"/>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750" fill="hold"/>
                                        <p:tgtEl>
                                          <p:spTgt spid="6"/>
                                        </p:tgtEl>
                                        <p:attrNameLst>
                                          <p:attrName>ppt_w</p:attrName>
                                        </p:attrNameLst>
                                      </p:cBhvr>
                                      <p:tavLst>
                                        <p:tav tm="0">
                                          <p:val>
                                            <p:fltVal val="0"/>
                                          </p:val>
                                        </p:tav>
                                        <p:tav tm="100000">
                                          <p:val>
                                            <p:strVal val="#ppt_w"/>
                                          </p:val>
                                        </p:tav>
                                      </p:tavLst>
                                    </p:anim>
                                    <p:anim calcmode="lin" valueType="num">
                                      <p:cBhvr>
                                        <p:cTn id="18" dur="1750" fill="hold"/>
                                        <p:tgtEl>
                                          <p:spTgt spid="6"/>
                                        </p:tgtEl>
                                        <p:attrNameLst>
                                          <p:attrName>ppt_h</p:attrName>
                                        </p:attrNameLst>
                                      </p:cBhvr>
                                      <p:tavLst>
                                        <p:tav tm="0">
                                          <p:val>
                                            <p:fltVal val="0"/>
                                          </p:val>
                                        </p:tav>
                                        <p:tav tm="100000">
                                          <p:val>
                                            <p:strVal val="#ppt_h"/>
                                          </p:val>
                                        </p:tav>
                                      </p:tavLst>
                                    </p:anim>
                                    <p:animEffect transition="in" filter="fade">
                                      <p:cBhvr>
                                        <p:cTn id="19"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rot="21008897">
            <a:off x="547307" y="582661"/>
            <a:ext cx="453753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tr-TR" sz="3600" b="1" dirty="0" smtClean="0"/>
              <a:t>Sigara </a:t>
            </a:r>
            <a:r>
              <a:rPr lang="tr-TR" sz="3600" b="1" dirty="0"/>
              <a:t>içilen ortamda </a:t>
            </a:r>
            <a:r>
              <a:rPr lang="tr-TR" sz="4400" b="1" dirty="0"/>
              <a:t>durma</a:t>
            </a:r>
            <a:r>
              <a:rPr lang="tr-TR" sz="4400" b="1" dirty="0" smtClean="0"/>
              <a:t>!</a:t>
            </a:r>
            <a:endParaRPr lang="tr-TR" sz="3600" b="1" dirty="0"/>
          </a:p>
        </p:txBody>
      </p:sp>
      <p:sp>
        <p:nvSpPr>
          <p:cNvPr id="5" name="Dikdörtgen 3"/>
          <p:cNvSpPr/>
          <p:nvPr/>
        </p:nvSpPr>
        <p:spPr>
          <a:xfrm rot="246248">
            <a:off x="3820897" y="5117367"/>
            <a:ext cx="4971271"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tr-TR" sz="3600" b="1" dirty="0"/>
              <a:t>Yanında sigara içilmesine </a:t>
            </a:r>
            <a:r>
              <a:rPr lang="tr-TR" sz="4400" b="1" dirty="0"/>
              <a:t>izin verme! </a:t>
            </a:r>
            <a:endParaRPr lang="tr-TR" sz="3200" b="1" dirty="0"/>
          </a:p>
        </p:txBody>
      </p:sp>
    </p:spTree>
    <p:extLst>
      <p:ext uri="{BB962C8B-B14F-4D97-AF65-F5344CB8AC3E}">
        <p14:creationId xmlns:p14="http://schemas.microsoft.com/office/powerpoint/2010/main" val="19264786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467544" y="1115943"/>
            <a:ext cx="8136904" cy="1200329"/>
          </a:xfrm>
          <a:prstGeom prst="rect">
            <a:avLst/>
          </a:prstGeom>
        </p:spPr>
        <p:txBody>
          <a:bodyPr wrap="square">
            <a:spAutoFit/>
          </a:bodyPr>
          <a:lstStyle/>
          <a:p>
            <a:pPr algn="ctr"/>
            <a:r>
              <a:rPr lang="tr-TR" sz="3600" dirty="0" smtClean="0">
                <a:solidFill>
                  <a:schemeClr val="bg1"/>
                </a:solidFill>
                <a:latin typeface="Comic Sans MS" panose="030F0702030302020204" pitchFamily="66" charset="0"/>
              </a:rPr>
              <a:t>Bulunduğun ortamda sigara içen veya içmek isteyen biri olursa</a:t>
            </a:r>
            <a:endParaRPr lang="tr-TR" sz="3600" dirty="0">
              <a:solidFill>
                <a:schemeClr val="bg1"/>
              </a:solidFill>
              <a:latin typeface="Comic Sans MS" panose="030F0702030302020204" pitchFamily="66" charset="0"/>
            </a:endParaRPr>
          </a:p>
        </p:txBody>
      </p:sp>
      <p:pic>
        <p:nvPicPr>
          <p:cNvPr id="5"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7" name="Dikdörtgen 3"/>
          <p:cNvSpPr/>
          <p:nvPr/>
        </p:nvSpPr>
        <p:spPr>
          <a:xfrm>
            <a:off x="1143312" y="3899956"/>
            <a:ext cx="3312368" cy="1200329"/>
          </a:xfrm>
          <a:prstGeom prst="rect">
            <a:avLst/>
          </a:prstGeom>
        </p:spPr>
        <p:txBody>
          <a:bodyPr wrap="square">
            <a:spAutoFit/>
          </a:bodyPr>
          <a:lstStyle/>
          <a:p>
            <a:pPr algn="ctr"/>
            <a:r>
              <a:rPr lang="tr-TR" sz="3600" dirty="0" smtClean="0">
                <a:solidFill>
                  <a:srgbClr val="FFFF00"/>
                </a:solidFill>
                <a:latin typeface="Comic Sans MS" panose="030F0702030302020204" pitchFamily="66" charset="0"/>
              </a:rPr>
              <a:t>NASIL UYARIRSIN</a:t>
            </a:r>
            <a:r>
              <a:rPr lang="tr-TR" sz="3600" dirty="0">
                <a:solidFill>
                  <a:srgbClr val="FFFF00"/>
                </a:solidFill>
                <a:latin typeface="Comic Sans MS" panose="030F0702030302020204" pitchFamily="66" charset="0"/>
              </a:rPr>
              <a:t>?</a:t>
            </a:r>
            <a:endParaRPr lang="tr-TR" sz="3600" dirty="0" smtClean="0">
              <a:solidFill>
                <a:srgbClr val="FFFF00"/>
              </a:solidFill>
              <a:latin typeface="Comic Sans MS" panose="030F0702030302020204" pitchFamily="66" charset="0"/>
            </a:endParaRPr>
          </a:p>
        </p:txBody>
      </p:sp>
      <p:sp>
        <p:nvSpPr>
          <p:cNvPr id="8" name="Dikdörtgen 3"/>
          <p:cNvSpPr/>
          <p:nvPr/>
        </p:nvSpPr>
        <p:spPr>
          <a:xfrm>
            <a:off x="4860032" y="3068960"/>
            <a:ext cx="3312368" cy="2862322"/>
          </a:xfrm>
          <a:prstGeom prst="rect">
            <a:avLst/>
          </a:prstGeom>
        </p:spPr>
        <p:txBody>
          <a:bodyPr wrap="square">
            <a:spAutoFit/>
          </a:bodyPr>
          <a:lstStyle/>
          <a:p>
            <a:pPr algn="ctr"/>
            <a:r>
              <a:rPr lang="tr-TR" sz="3600" dirty="0" smtClean="0">
                <a:solidFill>
                  <a:srgbClr val="FFFF00"/>
                </a:solidFill>
                <a:latin typeface="Comic Sans MS" panose="030F0702030302020204" pitchFamily="66" charset="0"/>
              </a:rPr>
              <a:t>SİGARA İÇİLMESİNE NASIL ENGEL OLURSUN?</a:t>
            </a:r>
            <a:endParaRPr lang="tr-TR" sz="36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7024832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3100"/>
                            </p:stCondLst>
                            <p:childTnLst>
                              <p:par>
                                <p:cTn id="13" presetID="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36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1173044" y="1245442"/>
            <a:ext cx="7164288" cy="3323987"/>
          </a:xfrm>
          <a:prstGeom prst="rect">
            <a:avLst/>
          </a:prstGeom>
        </p:spPr>
        <p:txBody>
          <a:bodyPr wrap="square">
            <a:spAutoFit/>
          </a:bodyPr>
          <a:lstStyle/>
          <a:p>
            <a:r>
              <a:rPr lang="tr-TR" sz="3000" dirty="0">
                <a:solidFill>
                  <a:schemeClr val="bg1"/>
                </a:solidFill>
                <a:latin typeface="Comic Sans MS" panose="030F0702030302020204" pitchFamily="66" charset="0"/>
              </a:rPr>
              <a:t>Sana uzatılan sigaraya bir kere </a:t>
            </a:r>
            <a:r>
              <a:rPr lang="tr-TR" sz="3000" dirty="0" smtClean="0">
                <a:solidFill>
                  <a:schemeClr val="bg1"/>
                </a:solidFill>
                <a:latin typeface="Comic Sans MS" panose="030F0702030302020204" pitchFamily="66" charset="0"/>
              </a:rPr>
              <a:t/>
            </a:r>
            <a:br>
              <a:rPr lang="tr-TR" sz="3000" dirty="0" smtClean="0">
                <a:solidFill>
                  <a:schemeClr val="bg1"/>
                </a:solidFill>
                <a:latin typeface="Comic Sans MS" panose="030F0702030302020204" pitchFamily="66" charset="0"/>
              </a:rPr>
            </a:br>
            <a:r>
              <a:rPr lang="tr-TR" sz="3000" dirty="0" smtClean="0">
                <a:solidFill>
                  <a:schemeClr val="bg1"/>
                </a:solidFill>
                <a:latin typeface="Comic Sans MS" panose="030F0702030302020204" pitchFamily="66" charset="0"/>
              </a:rPr>
              <a:t>¨</a:t>
            </a:r>
            <a:r>
              <a:rPr lang="tr-TR" sz="3000" b="1" dirty="0" smtClean="0">
                <a:solidFill>
                  <a:srgbClr val="00B0F0"/>
                </a:solidFill>
                <a:latin typeface="Comic Sans MS" panose="030F0702030302020204" pitchFamily="66" charset="0"/>
              </a:rPr>
              <a:t>Hayır!</a:t>
            </a:r>
            <a:r>
              <a:rPr lang="tr-TR" sz="3000" dirty="0" smtClean="0">
                <a:solidFill>
                  <a:schemeClr val="bg1"/>
                </a:solidFill>
                <a:latin typeface="Comic Sans MS" panose="030F0702030302020204" pitchFamily="66" charset="0"/>
              </a:rPr>
              <a:t>” </a:t>
            </a:r>
            <a:r>
              <a:rPr lang="tr-TR" sz="3000" dirty="0">
                <a:solidFill>
                  <a:schemeClr val="bg1"/>
                </a:solidFill>
                <a:latin typeface="Comic Sans MS" panose="030F0702030302020204" pitchFamily="66" charset="0"/>
              </a:rPr>
              <a:t>dersen daha sonrakilere de </a:t>
            </a:r>
            <a:r>
              <a:rPr lang="tr-TR" sz="3000" dirty="0" smtClean="0">
                <a:solidFill>
                  <a:schemeClr val="bg1"/>
                </a:solidFill>
                <a:latin typeface="Comic Sans MS" panose="030F0702030302020204" pitchFamily="66" charset="0"/>
              </a:rPr>
              <a:t>¨</a:t>
            </a:r>
            <a:r>
              <a:rPr lang="tr-TR" sz="3000" b="1" dirty="0" smtClean="0">
                <a:solidFill>
                  <a:schemeClr val="accent6">
                    <a:lumMod val="60000"/>
                    <a:lumOff val="40000"/>
                  </a:schemeClr>
                </a:solidFill>
                <a:latin typeface="Comic Sans MS" panose="030F0702030302020204" pitchFamily="66" charset="0"/>
              </a:rPr>
              <a:t>Hayır!</a:t>
            </a:r>
            <a:r>
              <a:rPr lang="tr-TR" sz="3000" dirty="0" smtClean="0">
                <a:solidFill>
                  <a:schemeClr val="bg1"/>
                </a:solidFill>
                <a:latin typeface="Comic Sans MS" panose="030F0702030302020204" pitchFamily="66" charset="0"/>
              </a:rPr>
              <a:t>” </a:t>
            </a:r>
            <a:r>
              <a:rPr lang="tr-TR" sz="3000" dirty="0">
                <a:solidFill>
                  <a:schemeClr val="bg1"/>
                </a:solidFill>
                <a:latin typeface="Comic Sans MS" panose="030F0702030302020204" pitchFamily="66" charset="0"/>
              </a:rPr>
              <a:t>dersin</a:t>
            </a:r>
            <a:r>
              <a:rPr lang="tr-TR" sz="3000" dirty="0" smtClean="0">
                <a:solidFill>
                  <a:schemeClr val="bg1"/>
                </a:solidFill>
                <a:latin typeface="Comic Sans MS" panose="030F0702030302020204" pitchFamily="66" charset="0"/>
              </a:rPr>
              <a:t>!</a:t>
            </a:r>
          </a:p>
          <a:p>
            <a:r>
              <a:rPr lang="tr-TR" sz="3000" dirty="0" smtClean="0">
                <a:solidFill>
                  <a:schemeClr val="bg1"/>
                </a:solidFill>
                <a:latin typeface="Comic Sans MS" panose="030F0702030302020204" pitchFamily="66" charset="0"/>
              </a:rPr>
              <a:t>¨</a:t>
            </a:r>
            <a:r>
              <a:rPr lang="tr-TR" sz="3000" b="1" dirty="0">
                <a:solidFill>
                  <a:srgbClr val="FFC000"/>
                </a:solidFill>
                <a:latin typeface="Comic Sans MS" panose="030F0702030302020204" pitchFamily="66" charset="0"/>
              </a:rPr>
              <a:t>Hayır!</a:t>
            </a:r>
            <a:r>
              <a:rPr lang="tr-TR" sz="3000" dirty="0" smtClean="0">
                <a:solidFill>
                  <a:schemeClr val="bg1"/>
                </a:solidFill>
                <a:latin typeface="Comic Sans MS" panose="030F0702030302020204" pitchFamily="66" charset="0"/>
              </a:rPr>
              <a:t>” </a:t>
            </a:r>
            <a:r>
              <a:rPr lang="tr-TR" sz="3000" dirty="0">
                <a:solidFill>
                  <a:schemeClr val="bg1"/>
                </a:solidFill>
                <a:latin typeface="Comic Sans MS" panose="030F0702030302020204" pitchFamily="66" charset="0"/>
              </a:rPr>
              <a:t>demeyi öğren</a:t>
            </a:r>
            <a:r>
              <a:rPr lang="tr-TR" sz="3000" dirty="0" smtClean="0">
                <a:solidFill>
                  <a:schemeClr val="bg1"/>
                </a:solidFill>
                <a:latin typeface="Comic Sans MS" panose="030F0702030302020204" pitchFamily="66" charset="0"/>
              </a:rPr>
              <a:t>!</a:t>
            </a:r>
          </a:p>
          <a:p>
            <a:r>
              <a:rPr lang="tr-TR" sz="3000" dirty="0">
                <a:solidFill>
                  <a:schemeClr val="bg1"/>
                </a:solidFill>
                <a:latin typeface="Comic Sans MS" panose="030F0702030302020204" pitchFamily="66" charset="0"/>
              </a:rPr>
              <a:t>K</a:t>
            </a:r>
            <a:r>
              <a:rPr lang="tr-TR" sz="3000" dirty="0" smtClean="0">
                <a:solidFill>
                  <a:schemeClr val="bg1"/>
                </a:solidFill>
                <a:latin typeface="Comic Sans MS" panose="030F0702030302020204" pitchFamily="66" charset="0"/>
              </a:rPr>
              <a:t>aç farklı şekilde </a:t>
            </a:r>
            <a:r>
              <a:rPr lang="tr-TR" sz="3000" b="1" dirty="0">
                <a:solidFill>
                  <a:srgbClr val="FF0000"/>
                </a:solidFill>
                <a:latin typeface="Comic Sans MS" panose="030F0702030302020204" pitchFamily="66" charset="0"/>
              </a:rPr>
              <a:t>hayır </a:t>
            </a:r>
            <a:r>
              <a:rPr lang="tr-TR" sz="3000" dirty="0" smtClean="0">
                <a:solidFill>
                  <a:schemeClr val="bg1"/>
                </a:solidFill>
                <a:latin typeface="Comic Sans MS" panose="030F0702030302020204" pitchFamily="66" charset="0"/>
              </a:rPr>
              <a:t>cevabı verip sigara içmeyi reddedebiliriz? </a:t>
            </a:r>
            <a:r>
              <a:rPr lang="tr-TR" sz="3000" dirty="0">
                <a:solidFill>
                  <a:schemeClr val="bg1"/>
                </a:solidFill>
                <a:latin typeface="Comic Sans MS" panose="030F0702030302020204" pitchFamily="66" charset="0"/>
              </a:rPr>
              <a:t>Haydi, </a:t>
            </a:r>
            <a:r>
              <a:rPr lang="tr-TR" sz="3000" dirty="0" smtClean="0">
                <a:solidFill>
                  <a:schemeClr val="bg1"/>
                </a:solidFill>
                <a:latin typeface="Comic Sans MS" panose="030F0702030302020204" pitchFamily="66" charset="0"/>
              </a:rPr>
              <a:t>birlikte düşünelim!</a:t>
            </a:r>
            <a:endParaRPr lang="tr-TR" sz="3000" dirty="0">
              <a:solidFill>
                <a:schemeClr val="bg1"/>
              </a:solidFill>
              <a:latin typeface="Comic Sans MS" panose="030F0702030302020204" pitchFamily="66" charset="0"/>
            </a:endParaRPr>
          </a:p>
        </p:txBody>
      </p:sp>
      <p:sp>
        <p:nvSpPr>
          <p:cNvPr id="6" name="TextBox 5"/>
          <p:cNvSpPr txBox="1"/>
          <p:nvPr/>
        </p:nvSpPr>
        <p:spPr>
          <a:xfrm rot="1251325">
            <a:off x="137001" y="6195788"/>
            <a:ext cx="1372492" cy="523220"/>
          </a:xfrm>
          <a:prstGeom prst="rect">
            <a:avLst/>
          </a:prstGeom>
          <a:noFill/>
        </p:spPr>
        <p:txBody>
          <a:bodyPr wrap="none" rtlCol="0">
            <a:spAutoFit/>
          </a:bodyPr>
          <a:lstStyle/>
          <a:p>
            <a:r>
              <a:rPr lang="tr-TR" sz="2800" b="1" dirty="0">
                <a:solidFill>
                  <a:srgbClr val="FFC000"/>
                </a:solidFill>
                <a:latin typeface="Comic Sans MS" panose="030F0702030302020204" pitchFamily="66" charset="0"/>
              </a:rPr>
              <a:t>Hayır! </a:t>
            </a:r>
          </a:p>
        </p:txBody>
      </p:sp>
      <p:sp>
        <p:nvSpPr>
          <p:cNvPr id="7" name="TextBox 6"/>
          <p:cNvSpPr txBox="1"/>
          <p:nvPr/>
        </p:nvSpPr>
        <p:spPr>
          <a:xfrm rot="20595560">
            <a:off x="1799429" y="140244"/>
            <a:ext cx="1032655" cy="400110"/>
          </a:xfrm>
          <a:prstGeom prst="rect">
            <a:avLst/>
          </a:prstGeom>
          <a:noFill/>
        </p:spPr>
        <p:txBody>
          <a:bodyPr wrap="none" rtlCol="0">
            <a:spAutoFit/>
          </a:bodyPr>
          <a:lstStyle/>
          <a:p>
            <a:r>
              <a:rPr lang="tr-TR" sz="2000" b="1" dirty="0">
                <a:solidFill>
                  <a:srgbClr val="FF0000"/>
                </a:solidFill>
                <a:latin typeface="Comic Sans MS" panose="030F0702030302020204" pitchFamily="66" charset="0"/>
              </a:rPr>
              <a:t>Hayır! </a:t>
            </a:r>
          </a:p>
        </p:txBody>
      </p:sp>
      <p:sp>
        <p:nvSpPr>
          <p:cNvPr id="8" name="TextBox 7"/>
          <p:cNvSpPr txBox="1"/>
          <p:nvPr/>
        </p:nvSpPr>
        <p:spPr>
          <a:xfrm rot="1185388">
            <a:off x="7736046" y="226948"/>
            <a:ext cx="1202573" cy="461665"/>
          </a:xfrm>
          <a:prstGeom prst="rect">
            <a:avLst/>
          </a:prstGeom>
          <a:noFill/>
        </p:spPr>
        <p:txBody>
          <a:bodyPr wrap="none" rtlCol="0">
            <a:spAutoFit/>
          </a:bodyPr>
          <a:lstStyle/>
          <a:p>
            <a:r>
              <a:rPr lang="tr-TR" sz="2400" b="1" dirty="0">
                <a:solidFill>
                  <a:srgbClr val="00B0F0"/>
                </a:solidFill>
                <a:latin typeface="Comic Sans MS" panose="030F0702030302020204" pitchFamily="66" charset="0"/>
              </a:rPr>
              <a:t>Hayır! </a:t>
            </a:r>
          </a:p>
        </p:txBody>
      </p:sp>
      <p:sp>
        <p:nvSpPr>
          <p:cNvPr id="9" name="TextBox 8"/>
          <p:cNvSpPr txBox="1"/>
          <p:nvPr/>
        </p:nvSpPr>
        <p:spPr>
          <a:xfrm rot="18489788">
            <a:off x="7776918" y="5928131"/>
            <a:ext cx="1544012" cy="584775"/>
          </a:xfrm>
          <a:prstGeom prst="rect">
            <a:avLst/>
          </a:prstGeom>
          <a:noFill/>
        </p:spPr>
        <p:txBody>
          <a:bodyPr wrap="none" rtlCol="0">
            <a:spAutoFit/>
          </a:bodyPr>
          <a:lstStyle/>
          <a:p>
            <a:r>
              <a:rPr lang="tr-TR" sz="3200" b="1" dirty="0">
                <a:solidFill>
                  <a:schemeClr val="accent6">
                    <a:lumMod val="60000"/>
                    <a:lumOff val="40000"/>
                  </a:schemeClr>
                </a:solidFill>
                <a:latin typeface="Comic Sans MS" panose="030F0702030302020204" pitchFamily="66" charset="0"/>
              </a:rPr>
              <a:t>Hayır! </a:t>
            </a:r>
          </a:p>
        </p:txBody>
      </p:sp>
    </p:spTree>
    <p:extLst>
      <p:ext uri="{BB962C8B-B14F-4D97-AF65-F5344CB8AC3E}">
        <p14:creationId xmlns:p14="http://schemas.microsoft.com/office/powerpoint/2010/main" val="178817622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2500"/>
                            </p:stCondLst>
                            <p:childTnLst>
                              <p:par>
                                <p:cTn id="33" presetID="1" presetClass="entr" presetSubtype="0" fill="hold" grpId="0" nodeType="afterEffect">
                                  <p:stCondLst>
                                    <p:cond delay="0"/>
                                  </p:stCondLst>
                                  <p:iterate type="wd">
                                    <p:tmAbs val="200"/>
                                  </p:iterate>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Callout 4"/>
          <p:cNvSpPr/>
          <p:nvPr/>
        </p:nvSpPr>
        <p:spPr>
          <a:xfrm>
            <a:off x="6381760" y="563442"/>
            <a:ext cx="2081308" cy="1478912"/>
          </a:xfrm>
          <a:prstGeom prst="wedgeEllipseCallout">
            <a:avLst>
              <a:gd name="adj1" fmla="val 26743"/>
              <a:gd name="adj2" fmla="val 69287"/>
            </a:avLst>
          </a:prstGeom>
        </p:spPr>
        <p:style>
          <a:lnRef idx="3">
            <a:schemeClr val="lt1"/>
          </a:lnRef>
          <a:fillRef idx="1">
            <a:schemeClr val="accent2"/>
          </a:fillRef>
          <a:effectRef idx="1">
            <a:schemeClr val="accent2"/>
          </a:effectRef>
          <a:fontRef idx="minor">
            <a:schemeClr val="lt1"/>
          </a:fontRef>
        </p:style>
        <p:txBody>
          <a:bodyPr rtlCol="0" anchor="ctr"/>
          <a:lstStyle/>
          <a:p>
            <a:r>
              <a:rPr lang="tr-TR" sz="2000" dirty="0"/>
              <a:t>Bir taneden bir şey olmaz!</a:t>
            </a:r>
          </a:p>
        </p:txBody>
      </p:sp>
      <p:sp>
        <p:nvSpPr>
          <p:cNvPr id="7" name="Oval Callout 4"/>
          <p:cNvSpPr/>
          <p:nvPr/>
        </p:nvSpPr>
        <p:spPr>
          <a:xfrm>
            <a:off x="4873564" y="188199"/>
            <a:ext cx="1793276" cy="1273255"/>
          </a:xfrm>
          <a:prstGeom prst="wedgeEllipseCallout">
            <a:avLst>
              <a:gd name="adj1" fmla="val 26743"/>
              <a:gd name="adj2" fmla="val 69287"/>
            </a:avLst>
          </a:prstGeom>
        </p:spPr>
        <p:style>
          <a:lnRef idx="3">
            <a:schemeClr val="lt1"/>
          </a:lnRef>
          <a:fillRef idx="1">
            <a:schemeClr val="dk1"/>
          </a:fillRef>
          <a:effectRef idx="1">
            <a:schemeClr val="dk1"/>
          </a:effectRef>
          <a:fontRef idx="minor">
            <a:schemeClr val="lt1"/>
          </a:fontRef>
        </p:style>
        <p:txBody>
          <a:bodyPr rtlCol="0" anchor="ctr"/>
          <a:lstStyle/>
          <a:p>
            <a:r>
              <a:rPr lang="tr-TR" sz="2000" dirty="0"/>
              <a:t>Herkes içiyor.</a:t>
            </a:r>
          </a:p>
        </p:txBody>
      </p:sp>
      <p:sp>
        <p:nvSpPr>
          <p:cNvPr id="9" name="Oval Callout 4"/>
          <p:cNvSpPr/>
          <p:nvPr/>
        </p:nvSpPr>
        <p:spPr>
          <a:xfrm>
            <a:off x="6381760" y="4620584"/>
            <a:ext cx="2294696" cy="1478912"/>
          </a:xfrm>
          <a:prstGeom prst="wedgeEllipseCallout">
            <a:avLst>
              <a:gd name="adj1" fmla="val 26743"/>
              <a:gd name="adj2" fmla="val 69287"/>
            </a:avLst>
          </a:prstGeom>
          <a:solidFill>
            <a:schemeClr val="tx2"/>
          </a:solidFill>
        </p:spPr>
        <p:style>
          <a:lnRef idx="3">
            <a:schemeClr val="lt1"/>
          </a:lnRef>
          <a:fillRef idx="1">
            <a:schemeClr val="accent3"/>
          </a:fillRef>
          <a:effectRef idx="1">
            <a:schemeClr val="accent3"/>
          </a:effectRef>
          <a:fontRef idx="minor">
            <a:schemeClr val="lt1"/>
          </a:fontRef>
        </p:style>
        <p:txBody>
          <a:bodyPr rtlCol="0" anchor="ctr"/>
          <a:lstStyle/>
          <a:p>
            <a:r>
              <a:rPr lang="tr-TR" sz="2000" dirty="0"/>
              <a:t>Muhabbet koyu, yak bir tane!</a:t>
            </a:r>
          </a:p>
        </p:txBody>
      </p:sp>
      <p:sp>
        <p:nvSpPr>
          <p:cNvPr id="10" name="Oval Callout 4"/>
          <p:cNvSpPr/>
          <p:nvPr/>
        </p:nvSpPr>
        <p:spPr>
          <a:xfrm>
            <a:off x="4542268" y="4847567"/>
            <a:ext cx="1955068" cy="1478912"/>
          </a:xfrm>
          <a:prstGeom prst="wedgeEllipseCallout">
            <a:avLst>
              <a:gd name="adj1" fmla="val 26743"/>
              <a:gd name="adj2" fmla="val 69287"/>
            </a:avLst>
          </a:prstGeom>
          <a:solidFill>
            <a:schemeClr val="bg1">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r>
              <a:rPr lang="tr-TR" sz="2000" dirty="0"/>
              <a:t>Sigarasız muhabbet gitmez.</a:t>
            </a:r>
          </a:p>
        </p:txBody>
      </p:sp>
      <p:sp>
        <p:nvSpPr>
          <p:cNvPr id="11" name="Oval Callout 4"/>
          <p:cNvSpPr/>
          <p:nvPr/>
        </p:nvSpPr>
        <p:spPr>
          <a:xfrm>
            <a:off x="251520" y="4365104"/>
            <a:ext cx="4290748" cy="2036723"/>
          </a:xfrm>
          <a:prstGeom prst="wedgeEllipseCallout">
            <a:avLst>
              <a:gd name="adj1" fmla="val 26743"/>
              <a:gd name="adj2" fmla="val 69287"/>
            </a:avLst>
          </a:prstGeom>
          <a:solidFill>
            <a:schemeClr val="accent6">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r>
              <a:rPr lang="tr-TR" sz="2000" dirty="0"/>
              <a:t>Babam hayatı boyunca içmiş, hepimizden sağlam. Bir şey olmaz, endişelenme!</a:t>
            </a:r>
          </a:p>
        </p:txBody>
      </p:sp>
      <p:sp>
        <p:nvSpPr>
          <p:cNvPr id="13" name="Oval Callout 4"/>
          <p:cNvSpPr/>
          <p:nvPr/>
        </p:nvSpPr>
        <p:spPr>
          <a:xfrm>
            <a:off x="143508" y="2765703"/>
            <a:ext cx="2436046" cy="1232426"/>
          </a:xfrm>
          <a:prstGeom prst="wedgeEllipseCallout">
            <a:avLst>
              <a:gd name="adj1" fmla="val 26743"/>
              <a:gd name="adj2" fmla="val 69287"/>
            </a:avLst>
          </a:prstGeom>
        </p:spPr>
        <p:style>
          <a:lnRef idx="3">
            <a:schemeClr val="lt1"/>
          </a:lnRef>
          <a:fillRef idx="1">
            <a:schemeClr val="accent4"/>
          </a:fillRef>
          <a:effectRef idx="1">
            <a:schemeClr val="accent4"/>
          </a:effectRef>
          <a:fontRef idx="minor">
            <a:schemeClr val="lt1"/>
          </a:fontRef>
        </p:style>
        <p:txBody>
          <a:bodyPr rtlCol="0" anchor="ctr"/>
          <a:lstStyle/>
          <a:p>
            <a:r>
              <a:rPr lang="tr-TR" sz="2000" dirty="0"/>
              <a:t>Delikanlı adam sigara içer.</a:t>
            </a:r>
          </a:p>
        </p:txBody>
      </p:sp>
      <p:sp>
        <p:nvSpPr>
          <p:cNvPr id="14" name="Oval Callout 4"/>
          <p:cNvSpPr/>
          <p:nvPr/>
        </p:nvSpPr>
        <p:spPr>
          <a:xfrm>
            <a:off x="2195736" y="2861673"/>
            <a:ext cx="3438477" cy="1725398"/>
          </a:xfrm>
          <a:prstGeom prst="wedgeEllipseCallout">
            <a:avLst>
              <a:gd name="adj1" fmla="val 26743"/>
              <a:gd name="adj2" fmla="val 69287"/>
            </a:avLst>
          </a:prstGeom>
        </p:spPr>
        <p:style>
          <a:lnRef idx="3">
            <a:schemeClr val="lt1"/>
          </a:lnRef>
          <a:fillRef idx="1">
            <a:schemeClr val="accent6"/>
          </a:fillRef>
          <a:effectRef idx="1">
            <a:schemeClr val="accent6"/>
          </a:effectRef>
          <a:fontRef idx="minor">
            <a:schemeClr val="lt1"/>
          </a:fontRef>
        </p:style>
        <p:txBody>
          <a:bodyPr rtlCol="0" anchor="ctr"/>
          <a:lstStyle/>
          <a:p>
            <a:r>
              <a:rPr lang="tr-TR" sz="2000" dirty="0"/>
              <a:t>Arkadaşlarım da içiyor. Onlardan farklı olmak istemiyorum.</a:t>
            </a:r>
          </a:p>
        </p:txBody>
      </p:sp>
      <p:sp>
        <p:nvSpPr>
          <p:cNvPr id="15" name="Oval Callout 4"/>
          <p:cNvSpPr/>
          <p:nvPr/>
        </p:nvSpPr>
        <p:spPr>
          <a:xfrm>
            <a:off x="2519576" y="331116"/>
            <a:ext cx="2658994" cy="2095126"/>
          </a:xfrm>
          <a:prstGeom prst="wedgeEllipseCallout">
            <a:avLst>
              <a:gd name="adj1" fmla="val 26743"/>
              <a:gd name="adj2" fmla="val 69287"/>
            </a:avLst>
          </a:prstGeom>
        </p:spPr>
        <p:style>
          <a:lnRef idx="3">
            <a:schemeClr val="lt1"/>
          </a:lnRef>
          <a:fillRef idx="1">
            <a:schemeClr val="accent1"/>
          </a:fillRef>
          <a:effectRef idx="1">
            <a:schemeClr val="accent1"/>
          </a:effectRef>
          <a:fontRef idx="minor">
            <a:schemeClr val="lt1"/>
          </a:fontRef>
        </p:style>
        <p:txBody>
          <a:bodyPr rtlCol="0" anchor="ctr"/>
          <a:lstStyle/>
          <a:p>
            <a:r>
              <a:rPr lang="tr-TR" sz="2000" dirty="0"/>
              <a:t>Sigara içtiğim zaman kendimi daha büyümüş hissediyorum.</a:t>
            </a:r>
          </a:p>
        </p:txBody>
      </p:sp>
      <p:sp>
        <p:nvSpPr>
          <p:cNvPr id="16" name="Oval Callout 4"/>
          <p:cNvSpPr/>
          <p:nvPr/>
        </p:nvSpPr>
        <p:spPr>
          <a:xfrm>
            <a:off x="132764" y="52052"/>
            <a:ext cx="2658994" cy="2095126"/>
          </a:xfrm>
          <a:prstGeom prst="wedgeEllipseCallout">
            <a:avLst>
              <a:gd name="adj1" fmla="val 26743"/>
              <a:gd name="adj2" fmla="val 69287"/>
            </a:avLst>
          </a:prstGeom>
        </p:spPr>
        <p:style>
          <a:lnRef idx="3">
            <a:schemeClr val="lt1"/>
          </a:lnRef>
          <a:fillRef idx="1">
            <a:schemeClr val="accent3"/>
          </a:fillRef>
          <a:effectRef idx="1">
            <a:schemeClr val="accent3"/>
          </a:effectRef>
          <a:fontRef idx="minor">
            <a:schemeClr val="lt1"/>
          </a:fontRef>
        </p:style>
        <p:txBody>
          <a:bodyPr rtlCol="0" anchor="ctr"/>
          <a:lstStyle/>
          <a:p>
            <a:r>
              <a:rPr lang="tr-TR" sz="2000" dirty="0"/>
              <a:t>Birçok ünlü ve akıllı adam içiyor. Benim onlardan neyim eksik?</a:t>
            </a:r>
          </a:p>
        </p:txBody>
      </p:sp>
      <p:sp>
        <p:nvSpPr>
          <p:cNvPr id="12" name="Oval Callout 4"/>
          <p:cNvSpPr/>
          <p:nvPr/>
        </p:nvSpPr>
        <p:spPr>
          <a:xfrm>
            <a:off x="5164238" y="2810900"/>
            <a:ext cx="2003512" cy="1020938"/>
          </a:xfrm>
          <a:prstGeom prst="wedgeEllipseCallout">
            <a:avLst>
              <a:gd name="adj1" fmla="val 26743"/>
              <a:gd name="adj2" fmla="val 69287"/>
            </a:avLst>
          </a:prstGeom>
        </p:spPr>
        <p:style>
          <a:lnRef idx="3">
            <a:schemeClr val="lt1"/>
          </a:lnRef>
          <a:fillRef idx="1">
            <a:schemeClr val="accent5"/>
          </a:fillRef>
          <a:effectRef idx="1">
            <a:schemeClr val="accent5"/>
          </a:effectRef>
          <a:fontRef idx="minor">
            <a:schemeClr val="lt1"/>
          </a:fontRef>
        </p:style>
        <p:txBody>
          <a:bodyPr rtlCol="0" anchor="ctr"/>
          <a:lstStyle/>
          <a:p>
            <a:r>
              <a:rPr lang="tr-TR" sz="2000" dirty="0"/>
              <a:t>Çok havalı!</a:t>
            </a:r>
          </a:p>
        </p:txBody>
      </p:sp>
      <p:sp>
        <p:nvSpPr>
          <p:cNvPr id="8" name="Oval Callout 4"/>
          <p:cNvSpPr/>
          <p:nvPr/>
        </p:nvSpPr>
        <p:spPr>
          <a:xfrm>
            <a:off x="6948264" y="2705783"/>
            <a:ext cx="2012762" cy="1478912"/>
          </a:xfrm>
          <a:prstGeom prst="wedgeEllipseCallout">
            <a:avLst>
              <a:gd name="adj1" fmla="val 26743"/>
              <a:gd name="adj2" fmla="val 69287"/>
            </a:avLst>
          </a:prstGeom>
          <a:solidFill>
            <a:schemeClr val="bg2">
              <a:lumMod val="50000"/>
            </a:schemeClr>
          </a:solidFill>
        </p:spPr>
        <p:style>
          <a:lnRef idx="3">
            <a:schemeClr val="lt1"/>
          </a:lnRef>
          <a:fillRef idx="1">
            <a:schemeClr val="dk1"/>
          </a:fillRef>
          <a:effectRef idx="1">
            <a:schemeClr val="dk1"/>
          </a:effectRef>
          <a:fontRef idx="minor">
            <a:schemeClr val="lt1"/>
          </a:fontRef>
        </p:style>
        <p:txBody>
          <a:bodyPr rtlCol="0" anchor="ctr"/>
          <a:lstStyle/>
          <a:p>
            <a:r>
              <a:rPr lang="tr-TR" sz="2000" dirty="0"/>
              <a:t>Başımıza sağlıkçı mı kesildin?</a:t>
            </a:r>
          </a:p>
        </p:txBody>
      </p:sp>
      <p:sp>
        <p:nvSpPr>
          <p:cNvPr id="17" name="Dikdörtgen 16"/>
          <p:cNvSpPr/>
          <p:nvPr/>
        </p:nvSpPr>
        <p:spPr>
          <a:xfrm>
            <a:off x="909940" y="2132856"/>
            <a:ext cx="7324121" cy="707886"/>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a:spAutoFit/>
          </a:bodyPr>
          <a:lstStyle/>
          <a:p>
            <a:pPr algn="ctr"/>
            <a:r>
              <a:rPr lang="tr-TR" sz="4000" b="1" dirty="0">
                <a:solidFill>
                  <a:schemeClr val="bg1"/>
                </a:solidFill>
              </a:rPr>
              <a:t>Bu sözler size tanıdık geliyor mu? </a:t>
            </a:r>
          </a:p>
        </p:txBody>
      </p:sp>
    </p:spTree>
    <p:extLst>
      <p:ext uri="{BB962C8B-B14F-4D97-AF65-F5344CB8AC3E}">
        <p14:creationId xmlns:p14="http://schemas.microsoft.com/office/powerpoint/2010/main" val="33381284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style.rotation</p:attrName>
                                        </p:attrNameLst>
                                      </p:cBhvr>
                                      <p:tavLst>
                                        <p:tav tm="0">
                                          <p:val>
                                            <p:fltVal val="360"/>
                                          </p:val>
                                        </p:tav>
                                        <p:tav tm="100000">
                                          <p:val>
                                            <p:fltVal val="0"/>
                                          </p:val>
                                        </p:tav>
                                      </p:tavLst>
                                    </p:anim>
                                    <p:animEffect transition="in" filter="fade">
                                      <p:cBhvr>
                                        <p:cTn id="17" dur="500"/>
                                        <p:tgtEl>
                                          <p:spTgt spid="7"/>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360"/>
                                          </p:val>
                                        </p:tav>
                                        <p:tav tm="100000">
                                          <p:val>
                                            <p:fltVal val="0"/>
                                          </p:val>
                                        </p:tav>
                                      </p:tavLst>
                                    </p:anim>
                                    <p:animEffect transition="in" filter="fade">
                                      <p:cBhvr>
                                        <p:cTn id="31" dur="500"/>
                                        <p:tgtEl>
                                          <p:spTgt spid="9"/>
                                        </p:tgtEl>
                                      </p:cBhvr>
                                    </p:animEffect>
                                  </p:childTnLst>
                                </p:cTn>
                              </p:par>
                            </p:childTnLst>
                          </p:cTn>
                        </p:par>
                        <p:par>
                          <p:cTn id="32" fill="hold">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360"/>
                                          </p:val>
                                        </p:tav>
                                        <p:tav tm="100000">
                                          <p:val>
                                            <p:fltVal val="0"/>
                                          </p:val>
                                        </p:tav>
                                      </p:tavLst>
                                    </p:anim>
                                    <p:animEffect transition="in" filter="fade">
                                      <p:cBhvr>
                                        <p:cTn id="38" dur="500"/>
                                        <p:tgtEl>
                                          <p:spTgt spid="10"/>
                                        </p:tgtEl>
                                      </p:cBhvr>
                                    </p:animEffect>
                                  </p:childTnLst>
                                </p:cTn>
                              </p:par>
                            </p:childTnLst>
                          </p:cTn>
                        </p:par>
                        <p:par>
                          <p:cTn id="39" fill="hold">
                            <p:stCondLst>
                              <p:cond delay="2500"/>
                            </p:stCondLst>
                            <p:childTnLst>
                              <p:par>
                                <p:cTn id="40" presetID="49" presetClass="entr" presetSubtype="0" decel="10000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3000"/>
                            </p:stCondLst>
                            <p:childTnLst>
                              <p:par>
                                <p:cTn id="47" presetID="49" presetClass="entr" presetSubtype="0" decel="10000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 calcmode="lin" valueType="num">
                                      <p:cBhvr>
                                        <p:cTn id="51" dur="500" fill="hold"/>
                                        <p:tgtEl>
                                          <p:spTgt spid="12"/>
                                        </p:tgtEl>
                                        <p:attrNameLst>
                                          <p:attrName>style.rotation</p:attrName>
                                        </p:attrNameLst>
                                      </p:cBhvr>
                                      <p:tavLst>
                                        <p:tav tm="0">
                                          <p:val>
                                            <p:fltVal val="360"/>
                                          </p:val>
                                        </p:tav>
                                        <p:tav tm="100000">
                                          <p:val>
                                            <p:fltVal val="0"/>
                                          </p:val>
                                        </p:tav>
                                      </p:tavLst>
                                    </p:anim>
                                    <p:animEffect transition="in" filter="fade">
                                      <p:cBhvr>
                                        <p:cTn id="52" dur="500"/>
                                        <p:tgtEl>
                                          <p:spTgt spid="12"/>
                                        </p:tgtEl>
                                      </p:cBhvr>
                                    </p:animEffect>
                                  </p:childTnLst>
                                </p:cTn>
                              </p:par>
                            </p:childTnLst>
                          </p:cTn>
                        </p:par>
                        <p:par>
                          <p:cTn id="53" fill="hold">
                            <p:stCondLst>
                              <p:cond delay="3500"/>
                            </p:stCondLst>
                            <p:childTnLst>
                              <p:par>
                                <p:cTn id="54" presetID="49" presetClass="entr" presetSubtype="0" decel="10000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 calcmode="lin" valueType="num">
                                      <p:cBhvr>
                                        <p:cTn id="58" dur="500" fill="hold"/>
                                        <p:tgtEl>
                                          <p:spTgt spid="13"/>
                                        </p:tgtEl>
                                        <p:attrNameLst>
                                          <p:attrName>style.rotation</p:attrName>
                                        </p:attrNameLst>
                                      </p:cBhvr>
                                      <p:tavLst>
                                        <p:tav tm="0">
                                          <p:val>
                                            <p:fltVal val="360"/>
                                          </p:val>
                                        </p:tav>
                                        <p:tav tm="100000">
                                          <p:val>
                                            <p:fltVal val="0"/>
                                          </p:val>
                                        </p:tav>
                                      </p:tavLst>
                                    </p:anim>
                                    <p:animEffect transition="in" filter="fade">
                                      <p:cBhvr>
                                        <p:cTn id="59" dur="500"/>
                                        <p:tgtEl>
                                          <p:spTgt spid="13"/>
                                        </p:tgtEl>
                                      </p:cBhvr>
                                    </p:animEffect>
                                  </p:childTnLst>
                                </p:cTn>
                              </p:par>
                            </p:childTnLst>
                          </p:cTn>
                        </p:par>
                        <p:par>
                          <p:cTn id="60" fill="hold">
                            <p:stCondLst>
                              <p:cond delay="4000"/>
                            </p:stCondLst>
                            <p:childTnLst>
                              <p:par>
                                <p:cTn id="61" presetID="49"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 calcmode="lin" valueType="num">
                                      <p:cBhvr>
                                        <p:cTn id="65" dur="500" fill="hold"/>
                                        <p:tgtEl>
                                          <p:spTgt spid="14"/>
                                        </p:tgtEl>
                                        <p:attrNameLst>
                                          <p:attrName>style.rotation</p:attrName>
                                        </p:attrNameLst>
                                      </p:cBhvr>
                                      <p:tavLst>
                                        <p:tav tm="0">
                                          <p:val>
                                            <p:fltVal val="360"/>
                                          </p:val>
                                        </p:tav>
                                        <p:tav tm="100000">
                                          <p:val>
                                            <p:fltVal val="0"/>
                                          </p:val>
                                        </p:tav>
                                      </p:tavLst>
                                    </p:anim>
                                    <p:animEffect transition="in" filter="fade">
                                      <p:cBhvr>
                                        <p:cTn id="66" dur="500"/>
                                        <p:tgtEl>
                                          <p:spTgt spid="14"/>
                                        </p:tgtEl>
                                      </p:cBhvr>
                                    </p:animEffect>
                                  </p:childTnLst>
                                </p:cTn>
                              </p:par>
                            </p:childTnLst>
                          </p:cTn>
                        </p:par>
                        <p:par>
                          <p:cTn id="67" fill="hold">
                            <p:stCondLst>
                              <p:cond delay="4500"/>
                            </p:stCondLst>
                            <p:childTnLst>
                              <p:par>
                                <p:cTn id="68" presetID="49" presetClass="entr" presetSubtype="0" decel="10000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 calcmode="lin" valueType="num">
                                      <p:cBhvr>
                                        <p:cTn id="72" dur="500" fill="hold"/>
                                        <p:tgtEl>
                                          <p:spTgt spid="15"/>
                                        </p:tgtEl>
                                        <p:attrNameLst>
                                          <p:attrName>style.rotation</p:attrName>
                                        </p:attrNameLst>
                                      </p:cBhvr>
                                      <p:tavLst>
                                        <p:tav tm="0">
                                          <p:val>
                                            <p:fltVal val="360"/>
                                          </p:val>
                                        </p:tav>
                                        <p:tav tm="100000">
                                          <p:val>
                                            <p:fltVal val="0"/>
                                          </p:val>
                                        </p:tav>
                                      </p:tavLst>
                                    </p:anim>
                                    <p:animEffect transition="in" filter="fade">
                                      <p:cBhvr>
                                        <p:cTn id="73" dur="500"/>
                                        <p:tgtEl>
                                          <p:spTgt spid="15"/>
                                        </p:tgtEl>
                                      </p:cBhvr>
                                    </p:animEffect>
                                  </p:childTnLst>
                                </p:cTn>
                              </p:par>
                            </p:childTnLst>
                          </p:cTn>
                        </p:par>
                        <p:par>
                          <p:cTn id="74" fill="hold">
                            <p:stCondLst>
                              <p:cond delay="5000"/>
                            </p:stCondLst>
                            <p:childTnLst>
                              <p:par>
                                <p:cTn id="75" presetID="49" presetClass="entr" presetSubtype="0" decel="100000"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 calcmode="lin" valueType="num">
                                      <p:cBhvr>
                                        <p:cTn id="79" dur="500" fill="hold"/>
                                        <p:tgtEl>
                                          <p:spTgt spid="16"/>
                                        </p:tgtEl>
                                        <p:attrNameLst>
                                          <p:attrName>style.rotation</p:attrName>
                                        </p:attrNameLst>
                                      </p:cBhvr>
                                      <p:tavLst>
                                        <p:tav tm="0">
                                          <p:val>
                                            <p:fltVal val="360"/>
                                          </p:val>
                                        </p:tav>
                                        <p:tav tm="100000">
                                          <p:val>
                                            <p:fltVal val="0"/>
                                          </p:val>
                                        </p:tav>
                                      </p:tavLst>
                                    </p:anim>
                                    <p:animEffect transition="in" filter="fade">
                                      <p:cBhvr>
                                        <p:cTn id="80" dur="500"/>
                                        <p:tgtEl>
                                          <p:spTgt spid="16"/>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1000" fill="hold"/>
                                        <p:tgtEl>
                                          <p:spTgt spid="17"/>
                                        </p:tgtEl>
                                        <p:attrNameLst>
                                          <p:attrName>ppt_w</p:attrName>
                                        </p:attrNameLst>
                                      </p:cBhvr>
                                      <p:tavLst>
                                        <p:tav tm="0">
                                          <p:val>
                                            <p:fltVal val="0"/>
                                          </p:val>
                                        </p:tav>
                                        <p:tav tm="100000">
                                          <p:val>
                                            <p:strVal val="#ppt_w"/>
                                          </p:val>
                                        </p:tav>
                                      </p:tavLst>
                                    </p:anim>
                                    <p:anim calcmode="lin" valueType="num">
                                      <p:cBhvr>
                                        <p:cTn id="85" dur="1000" fill="hold"/>
                                        <p:tgtEl>
                                          <p:spTgt spid="17"/>
                                        </p:tgtEl>
                                        <p:attrNameLst>
                                          <p:attrName>ppt_h</p:attrName>
                                        </p:attrNameLst>
                                      </p:cBhvr>
                                      <p:tavLst>
                                        <p:tav tm="0">
                                          <p:val>
                                            <p:fltVal val="0"/>
                                          </p:val>
                                        </p:tav>
                                        <p:tav tm="100000">
                                          <p:val>
                                            <p:strVal val="#ppt_h"/>
                                          </p:val>
                                        </p:tav>
                                      </p:tavLst>
                                    </p:anim>
                                    <p:animEffect transition="in" filter="fade">
                                      <p:cBhvr>
                                        <p:cTn id="8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3" grpId="0" animBg="1"/>
      <p:bldP spid="14" grpId="0" animBg="1"/>
      <p:bldP spid="15" grpId="0" animBg="1"/>
      <p:bldP spid="16" grpId="0" animBg="1"/>
      <p:bldP spid="12" grpId="0" animBg="1"/>
      <p:bldP spid="8"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latin typeface="+mn-lt"/>
              </a:rPr>
              <a:t>Tütün Ürünleri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30370015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Callout 4"/>
          <p:cNvSpPr/>
          <p:nvPr/>
        </p:nvSpPr>
        <p:spPr>
          <a:xfrm>
            <a:off x="6381760" y="1416241"/>
            <a:ext cx="2081308" cy="1478912"/>
          </a:xfrm>
          <a:prstGeom prst="wedgeEllipseCallout">
            <a:avLst>
              <a:gd name="adj1" fmla="val 26743"/>
              <a:gd name="adj2" fmla="val 69287"/>
            </a:avLst>
          </a:prstGeom>
        </p:spPr>
        <p:style>
          <a:lnRef idx="3">
            <a:schemeClr val="lt1"/>
          </a:lnRef>
          <a:fillRef idx="1">
            <a:schemeClr val="accent2"/>
          </a:fillRef>
          <a:effectRef idx="1">
            <a:schemeClr val="accent2"/>
          </a:effectRef>
          <a:fontRef idx="minor">
            <a:schemeClr val="lt1"/>
          </a:fontRef>
        </p:style>
        <p:txBody>
          <a:bodyPr rtlCol="0" anchor="ctr"/>
          <a:lstStyle/>
          <a:p>
            <a:r>
              <a:rPr lang="tr-TR" sz="2000" dirty="0" smtClean="0"/>
              <a:t>4) Bir </a:t>
            </a:r>
            <a:r>
              <a:rPr lang="tr-TR" sz="2000" dirty="0"/>
              <a:t>taneden bir şey olmaz!</a:t>
            </a:r>
          </a:p>
        </p:txBody>
      </p:sp>
      <p:sp>
        <p:nvSpPr>
          <p:cNvPr id="7" name="Oval Callout 4"/>
          <p:cNvSpPr/>
          <p:nvPr/>
        </p:nvSpPr>
        <p:spPr>
          <a:xfrm>
            <a:off x="4873564" y="1040998"/>
            <a:ext cx="1793276" cy="1273255"/>
          </a:xfrm>
          <a:prstGeom prst="wedgeEllipseCallout">
            <a:avLst>
              <a:gd name="adj1" fmla="val 26743"/>
              <a:gd name="adj2" fmla="val 69287"/>
            </a:avLst>
          </a:prstGeom>
        </p:spPr>
        <p:style>
          <a:lnRef idx="3">
            <a:schemeClr val="lt1"/>
          </a:lnRef>
          <a:fillRef idx="1">
            <a:schemeClr val="dk1"/>
          </a:fillRef>
          <a:effectRef idx="1">
            <a:schemeClr val="dk1"/>
          </a:effectRef>
          <a:fontRef idx="minor">
            <a:schemeClr val="lt1"/>
          </a:fontRef>
        </p:style>
        <p:txBody>
          <a:bodyPr rtlCol="0" anchor="ctr"/>
          <a:lstStyle/>
          <a:p>
            <a:r>
              <a:rPr lang="tr-TR" sz="2000" dirty="0" smtClean="0"/>
              <a:t>3) Herkes </a:t>
            </a:r>
            <a:r>
              <a:rPr lang="tr-TR" sz="2000" dirty="0"/>
              <a:t>içiyor.</a:t>
            </a:r>
          </a:p>
        </p:txBody>
      </p:sp>
      <p:sp>
        <p:nvSpPr>
          <p:cNvPr id="9" name="Oval Callout 4"/>
          <p:cNvSpPr/>
          <p:nvPr/>
        </p:nvSpPr>
        <p:spPr>
          <a:xfrm>
            <a:off x="6381760" y="4620584"/>
            <a:ext cx="2579266" cy="1478912"/>
          </a:xfrm>
          <a:prstGeom prst="wedgeEllipseCallout">
            <a:avLst>
              <a:gd name="adj1" fmla="val 26743"/>
              <a:gd name="adj2" fmla="val 69287"/>
            </a:avLst>
          </a:prstGeom>
          <a:solidFill>
            <a:schemeClr val="tx2"/>
          </a:solidFill>
        </p:spPr>
        <p:style>
          <a:lnRef idx="3">
            <a:schemeClr val="lt1"/>
          </a:lnRef>
          <a:fillRef idx="1">
            <a:schemeClr val="accent3"/>
          </a:fillRef>
          <a:effectRef idx="1">
            <a:schemeClr val="accent3"/>
          </a:effectRef>
          <a:fontRef idx="minor">
            <a:schemeClr val="lt1"/>
          </a:fontRef>
        </p:style>
        <p:txBody>
          <a:bodyPr rtlCol="0" anchor="ctr"/>
          <a:lstStyle/>
          <a:p>
            <a:r>
              <a:rPr lang="tr-TR" sz="2000" dirty="0" smtClean="0"/>
              <a:t>11) Muhabbet </a:t>
            </a:r>
            <a:r>
              <a:rPr lang="tr-TR" sz="2000" dirty="0"/>
              <a:t>koyu, yak bir tane!</a:t>
            </a:r>
          </a:p>
        </p:txBody>
      </p:sp>
      <p:sp>
        <p:nvSpPr>
          <p:cNvPr id="10" name="Oval Callout 4"/>
          <p:cNvSpPr/>
          <p:nvPr/>
        </p:nvSpPr>
        <p:spPr>
          <a:xfrm>
            <a:off x="4427984" y="4847567"/>
            <a:ext cx="2069352" cy="1478912"/>
          </a:xfrm>
          <a:prstGeom prst="wedgeEllipseCallout">
            <a:avLst>
              <a:gd name="adj1" fmla="val 26743"/>
              <a:gd name="adj2" fmla="val 69287"/>
            </a:avLst>
          </a:prstGeom>
          <a:solidFill>
            <a:schemeClr val="bg1">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r>
              <a:rPr lang="tr-TR" sz="2000" dirty="0" smtClean="0"/>
              <a:t>10) Sigarasız </a:t>
            </a:r>
            <a:r>
              <a:rPr lang="tr-TR" sz="2000" dirty="0"/>
              <a:t>muhabbet gitmez.</a:t>
            </a:r>
          </a:p>
        </p:txBody>
      </p:sp>
      <p:sp>
        <p:nvSpPr>
          <p:cNvPr id="11" name="Oval Callout 4"/>
          <p:cNvSpPr/>
          <p:nvPr/>
        </p:nvSpPr>
        <p:spPr>
          <a:xfrm>
            <a:off x="251520" y="4365104"/>
            <a:ext cx="4290748" cy="2036723"/>
          </a:xfrm>
          <a:prstGeom prst="wedgeEllipseCallout">
            <a:avLst>
              <a:gd name="adj1" fmla="val 26743"/>
              <a:gd name="adj2" fmla="val 69287"/>
            </a:avLst>
          </a:prstGeom>
          <a:solidFill>
            <a:schemeClr val="accent6">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r>
              <a:rPr lang="tr-TR" sz="2000" dirty="0" smtClean="0"/>
              <a:t>9) Babam </a:t>
            </a:r>
            <a:r>
              <a:rPr lang="tr-TR" sz="2000" dirty="0"/>
              <a:t>hayatı boyunca içmiş, hepimizden sağlam. Bir şey olmaz, endişelenme!</a:t>
            </a:r>
          </a:p>
        </p:txBody>
      </p:sp>
      <p:sp>
        <p:nvSpPr>
          <p:cNvPr id="13" name="Oval Callout 4"/>
          <p:cNvSpPr/>
          <p:nvPr/>
        </p:nvSpPr>
        <p:spPr>
          <a:xfrm>
            <a:off x="143508" y="2975784"/>
            <a:ext cx="2436046" cy="1232426"/>
          </a:xfrm>
          <a:prstGeom prst="wedgeEllipseCallout">
            <a:avLst>
              <a:gd name="adj1" fmla="val 26743"/>
              <a:gd name="adj2" fmla="val 69287"/>
            </a:avLst>
          </a:prstGeom>
        </p:spPr>
        <p:style>
          <a:lnRef idx="3">
            <a:schemeClr val="lt1"/>
          </a:lnRef>
          <a:fillRef idx="1">
            <a:schemeClr val="accent4"/>
          </a:fillRef>
          <a:effectRef idx="1">
            <a:schemeClr val="accent4"/>
          </a:effectRef>
          <a:fontRef idx="minor">
            <a:schemeClr val="lt1"/>
          </a:fontRef>
        </p:style>
        <p:txBody>
          <a:bodyPr rtlCol="0" anchor="ctr"/>
          <a:lstStyle/>
          <a:p>
            <a:r>
              <a:rPr lang="tr-TR" sz="2000" dirty="0" smtClean="0"/>
              <a:t>5) Delikanlı </a:t>
            </a:r>
            <a:r>
              <a:rPr lang="tr-TR" sz="2000" dirty="0"/>
              <a:t>adam sigara içer.</a:t>
            </a:r>
          </a:p>
        </p:txBody>
      </p:sp>
      <p:sp>
        <p:nvSpPr>
          <p:cNvPr id="14" name="Oval Callout 4"/>
          <p:cNvSpPr/>
          <p:nvPr/>
        </p:nvSpPr>
        <p:spPr>
          <a:xfrm>
            <a:off x="2195736" y="3071754"/>
            <a:ext cx="3438477" cy="1725398"/>
          </a:xfrm>
          <a:prstGeom prst="wedgeEllipseCallout">
            <a:avLst>
              <a:gd name="adj1" fmla="val 26743"/>
              <a:gd name="adj2" fmla="val 69287"/>
            </a:avLst>
          </a:prstGeom>
        </p:spPr>
        <p:style>
          <a:lnRef idx="3">
            <a:schemeClr val="lt1"/>
          </a:lnRef>
          <a:fillRef idx="1">
            <a:schemeClr val="accent6"/>
          </a:fillRef>
          <a:effectRef idx="1">
            <a:schemeClr val="accent6"/>
          </a:effectRef>
          <a:fontRef idx="minor">
            <a:schemeClr val="lt1"/>
          </a:fontRef>
        </p:style>
        <p:txBody>
          <a:bodyPr rtlCol="0" anchor="ctr"/>
          <a:lstStyle/>
          <a:p>
            <a:r>
              <a:rPr lang="tr-TR" sz="2000" dirty="0" smtClean="0"/>
              <a:t>6) Arkadaşlarım </a:t>
            </a:r>
            <a:r>
              <a:rPr lang="tr-TR" sz="2000" dirty="0"/>
              <a:t>da içiyor. Onlardan farklı olmak istemiyorum.</a:t>
            </a:r>
          </a:p>
        </p:txBody>
      </p:sp>
      <p:sp>
        <p:nvSpPr>
          <p:cNvPr id="15" name="Oval Callout 4"/>
          <p:cNvSpPr/>
          <p:nvPr/>
        </p:nvSpPr>
        <p:spPr>
          <a:xfrm>
            <a:off x="2519576" y="902777"/>
            <a:ext cx="2658994" cy="2095126"/>
          </a:xfrm>
          <a:prstGeom prst="wedgeEllipseCallout">
            <a:avLst>
              <a:gd name="adj1" fmla="val 26743"/>
              <a:gd name="adj2" fmla="val 69287"/>
            </a:avLst>
          </a:prstGeom>
        </p:spPr>
        <p:style>
          <a:lnRef idx="3">
            <a:schemeClr val="lt1"/>
          </a:lnRef>
          <a:fillRef idx="1">
            <a:schemeClr val="accent1"/>
          </a:fillRef>
          <a:effectRef idx="1">
            <a:schemeClr val="accent1"/>
          </a:effectRef>
          <a:fontRef idx="minor">
            <a:schemeClr val="lt1"/>
          </a:fontRef>
        </p:style>
        <p:txBody>
          <a:bodyPr rtlCol="0" anchor="ctr"/>
          <a:lstStyle/>
          <a:p>
            <a:r>
              <a:rPr lang="tr-TR" sz="2000" dirty="0" smtClean="0"/>
              <a:t>2) </a:t>
            </a:r>
            <a:r>
              <a:rPr lang="tr-TR" sz="2000" dirty="0"/>
              <a:t>Sigara içtiğim zaman kendimi daha büyümüş hissediyorum.</a:t>
            </a:r>
          </a:p>
        </p:txBody>
      </p:sp>
      <p:sp>
        <p:nvSpPr>
          <p:cNvPr id="16" name="Oval Callout 4"/>
          <p:cNvSpPr/>
          <p:nvPr/>
        </p:nvSpPr>
        <p:spPr>
          <a:xfrm>
            <a:off x="132764" y="904851"/>
            <a:ext cx="2658994" cy="2095126"/>
          </a:xfrm>
          <a:prstGeom prst="wedgeEllipseCallout">
            <a:avLst>
              <a:gd name="adj1" fmla="val 26743"/>
              <a:gd name="adj2" fmla="val 69287"/>
            </a:avLst>
          </a:prstGeom>
        </p:spPr>
        <p:style>
          <a:lnRef idx="3">
            <a:schemeClr val="lt1"/>
          </a:lnRef>
          <a:fillRef idx="1">
            <a:schemeClr val="accent3"/>
          </a:fillRef>
          <a:effectRef idx="1">
            <a:schemeClr val="accent3"/>
          </a:effectRef>
          <a:fontRef idx="minor">
            <a:schemeClr val="lt1"/>
          </a:fontRef>
        </p:style>
        <p:txBody>
          <a:bodyPr rtlCol="0" anchor="ctr"/>
          <a:lstStyle/>
          <a:p>
            <a:r>
              <a:rPr lang="tr-TR" sz="2000" dirty="0" smtClean="0"/>
              <a:t>1) Birçok </a:t>
            </a:r>
            <a:r>
              <a:rPr lang="tr-TR" sz="2000" dirty="0"/>
              <a:t>ünlü ve akıllı adam içiyor. Benim onlardan neyim eksik?</a:t>
            </a:r>
          </a:p>
        </p:txBody>
      </p:sp>
      <p:sp>
        <p:nvSpPr>
          <p:cNvPr id="12" name="Oval Callout 4"/>
          <p:cNvSpPr/>
          <p:nvPr/>
        </p:nvSpPr>
        <p:spPr>
          <a:xfrm>
            <a:off x="4873564" y="3020981"/>
            <a:ext cx="2294186" cy="1020938"/>
          </a:xfrm>
          <a:prstGeom prst="wedgeEllipseCallout">
            <a:avLst>
              <a:gd name="adj1" fmla="val 26743"/>
              <a:gd name="adj2" fmla="val 69287"/>
            </a:avLst>
          </a:prstGeom>
        </p:spPr>
        <p:style>
          <a:lnRef idx="3">
            <a:schemeClr val="lt1"/>
          </a:lnRef>
          <a:fillRef idx="1">
            <a:schemeClr val="accent5"/>
          </a:fillRef>
          <a:effectRef idx="1">
            <a:schemeClr val="accent5"/>
          </a:effectRef>
          <a:fontRef idx="minor">
            <a:schemeClr val="lt1"/>
          </a:fontRef>
        </p:style>
        <p:txBody>
          <a:bodyPr rtlCol="0" anchor="ctr"/>
          <a:lstStyle/>
          <a:p>
            <a:r>
              <a:rPr lang="tr-TR" sz="2000" dirty="0" smtClean="0"/>
              <a:t>7) Çok </a:t>
            </a:r>
            <a:r>
              <a:rPr lang="tr-TR" sz="2000" dirty="0"/>
              <a:t>havalı!</a:t>
            </a:r>
          </a:p>
        </p:txBody>
      </p:sp>
      <p:sp>
        <p:nvSpPr>
          <p:cNvPr id="8" name="Oval Callout 4"/>
          <p:cNvSpPr/>
          <p:nvPr/>
        </p:nvSpPr>
        <p:spPr>
          <a:xfrm>
            <a:off x="6948264" y="2915864"/>
            <a:ext cx="2012762" cy="1478912"/>
          </a:xfrm>
          <a:prstGeom prst="wedgeEllipseCallout">
            <a:avLst>
              <a:gd name="adj1" fmla="val 26743"/>
              <a:gd name="adj2" fmla="val 69287"/>
            </a:avLst>
          </a:prstGeom>
          <a:solidFill>
            <a:schemeClr val="bg2">
              <a:lumMod val="50000"/>
            </a:schemeClr>
          </a:solidFill>
        </p:spPr>
        <p:style>
          <a:lnRef idx="3">
            <a:schemeClr val="lt1"/>
          </a:lnRef>
          <a:fillRef idx="1">
            <a:schemeClr val="dk1"/>
          </a:fillRef>
          <a:effectRef idx="1">
            <a:schemeClr val="dk1"/>
          </a:effectRef>
          <a:fontRef idx="minor">
            <a:schemeClr val="lt1"/>
          </a:fontRef>
        </p:style>
        <p:txBody>
          <a:bodyPr rtlCol="0" anchor="ctr"/>
          <a:lstStyle/>
          <a:p>
            <a:r>
              <a:rPr lang="tr-TR" sz="2000" dirty="0" smtClean="0"/>
              <a:t>8) Başımıza </a:t>
            </a:r>
            <a:r>
              <a:rPr lang="tr-TR" sz="2000" dirty="0"/>
              <a:t>sağlıkçı mı kesildin?</a:t>
            </a:r>
          </a:p>
        </p:txBody>
      </p:sp>
      <p:sp>
        <p:nvSpPr>
          <p:cNvPr id="17" name="Dikdörtgen 16"/>
          <p:cNvSpPr/>
          <p:nvPr/>
        </p:nvSpPr>
        <p:spPr>
          <a:xfrm>
            <a:off x="291810" y="128826"/>
            <a:ext cx="4999895" cy="707886"/>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a:spAutoFit/>
          </a:bodyPr>
          <a:lstStyle/>
          <a:p>
            <a:r>
              <a:rPr lang="tr-TR" sz="4000" b="1" dirty="0">
                <a:solidFill>
                  <a:schemeClr val="bg1"/>
                </a:solidFill>
              </a:rPr>
              <a:t>Bu sözlere cevabın ne?</a:t>
            </a:r>
          </a:p>
        </p:txBody>
      </p:sp>
    </p:spTree>
    <p:extLst>
      <p:ext uri="{BB962C8B-B14F-4D97-AF65-F5344CB8AC3E}">
        <p14:creationId xmlns:p14="http://schemas.microsoft.com/office/powerpoint/2010/main" val="23212573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childTnLst>
                          </p:cTn>
                        </p:par>
                        <p:par>
                          <p:cTn id="17" fill="hold">
                            <p:stCondLst>
                              <p:cond delay="1500"/>
                            </p:stCondLst>
                            <p:childTnLst>
                              <p:par>
                                <p:cTn id="18" presetID="49" presetClass="entr" presetSubtype="0" decel="10000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 calcmode="lin" valueType="num">
                                      <p:cBhvr>
                                        <p:cTn id="22" dur="500" fill="hold"/>
                                        <p:tgtEl>
                                          <p:spTgt spid="15"/>
                                        </p:tgtEl>
                                        <p:attrNameLst>
                                          <p:attrName>style.rotation</p:attrName>
                                        </p:attrNameLst>
                                      </p:cBhvr>
                                      <p:tavLst>
                                        <p:tav tm="0">
                                          <p:val>
                                            <p:fltVal val="360"/>
                                          </p:val>
                                        </p:tav>
                                        <p:tav tm="100000">
                                          <p:val>
                                            <p:fltVal val="0"/>
                                          </p:val>
                                        </p:tav>
                                      </p:tavLst>
                                    </p:anim>
                                    <p:animEffect transition="in" filter="fade">
                                      <p:cBhvr>
                                        <p:cTn id="23" dur="500"/>
                                        <p:tgtEl>
                                          <p:spTgt spid="15"/>
                                        </p:tgtEl>
                                      </p:cBhvr>
                                    </p:animEffect>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 calcmode="lin" valueType="num">
                                      <p:cBhvr>
                                        <p:cTn id="29" dur="500" fill="hold"/>
                                        <p:tgtEl>
                                          <p:spTgt spid="7"/>
                                        </p:tgtEl>
                                        <p:attrNameLst>
                                          <p:attrName>style.rotation</p:attrName>
                                        </p:attrNameLst>
                                      </p:cBhvr>
                                      <p:tavLst>
                                        <p:tav tm="0">
                                          <p:val>
                                            <p:fltVal val="360"/>
                                          </p:val>
                                        </p:tav>
                                        <p:tav tm="100000">
                                          <p:val>
                                            <p:fltVal val="0"/>
                                          </p:val>
                                        </p:tav>
                                      </p:tavLst>
                                    </p:anim>
                                    <p:animEffect transition="in" filter="fade">
                                      <p:cBhvr>
                                        <p:cTn id="30" dur="500"/>
                                        <p:tgtEl>
                                          <p:spTgt spid="7"/>
                                        </p:tgtEl>
                                      </p:cBhvr>
                                    </p:animEffect>
                                  </p:childTnLst>
                                </p:cTn>
                              </p:par>
                            </p:childTnLst>
                          </p:cTn>
                        </p:par>
                        <p:par>
                          <p:cTn id="31" fill="hold">
                            <p:stCondLst>
                              <p:cond delay="2500"/>
                            </p:stCondLst>
                            <p:childTnLst>
                              <p:par>
                                <p:cTn id="32" presetID="49" presetClass="entr" presetSubtype="0" decel="10000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 calcmode="lin" valueType="num">
                                      <p:cBhvr>
                                        <p:cTn id="36" dur="500" fill="hold"/>
                                        <p:tgtEl>
                                          <p:spTgt spid="5"/>
                                        </p:tgtEl>
                                        <p:attrNameLst>
                                          <p:attrName>style.rotation</p:attrName>
                                        </p:attrNameLst>
                                      </p:cBhvr>
                                      <p:tavLst>
                                        <p:tav tm="0">
                                          <p:val>
                                            <p:fltVal val="360"/>
                                          </p:val>
                                        </p:tav>
                                        <p:tav tm="100000">
                                          <p:val>
                                            <p:fltVal val="0"/>
                                          </p:val>
                                        </p:tav>
                                      </p:tavLst>
                                    </p:anim>
                                    <p:animEffect transition="in" filter="fade">
                                      <p:cBhvr>
                                        <p:cTn id="37" dur="500"/>
                                        <p:tgtEl>
                                          <p:spTgt spid="5"/>
                                        </p:tgtEl>
                                      </p:cBhvr>
                                    </p:animEffect>
                                  </p:childTnLst>
                                </p:cTn>
                              </p:par>
                            </p:childTnLst>
                          </p:cTn>
                        </p:par>
                        <p:par>
                          <p:cTn id="38" fill="hold">
                            <p:stCondLst>
                              <p:cond delay="3000"/>
                            </p:stCondLst>
                            <p:childTnLst>
                              <p:par>
                                <p:cTn id="39" presetID="49" presetClass="entr" presetSubtype="0" decel="10000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 calcmode="lin" valueType="num">
                                      <p:cBhvr>
                                        <p:cTn id="43" dur="500" fill="hold"/>
                                        <p:tgtEl>
                                          <p:spTgt spid="13"/>
                                        </p:tgtEl>
                                        <p:attrNameLst>
                                          <p:attrName>style.rotation</p:attrName>
                                        </p:attrNameLst>
                                      </p:cBhvr>
                                      <p:tavLst>
                                        <p:tav tm="0">
                                          <p:val>
                                            <p:fltVal val="360"/>
                                          </p:val>
                                        </p:tav>
                                        <p:tav tm="100000">
                                          <p:val>
                                            <p:fltVal val="0"/>
                                          </p:val>
                                        </p:tav>
                                      </p:tavLst>
                                    </p:anim>
                                    <p:animEffect transition="in" filter="fade">
                                      <p:cBhvr>
                                        <p:cTn id="44" dur="500"/>
                                        <p:tgtEl>
                                          <p:spTgt spid="13"/>
                                        </p:tgtEl>
                                      </p:cBhvr>
                                    </p:animEffect>
                                  </p:childTnLst>
                                </p:cTn>
                              </p:par>
                            </p:childTnLst>
                          </p:cTn>
                        </p:par>
                        <p:par>
                          <p:cTn id="45" fill="hold">
                            <p:stCondLst>
                              <p:cond delay="3500"/>
                            </p:stCondLst>
                            <p:childTnLst>
                              <p:par>
                                <p:cTn id="46" presetID="49" presetClass="entr" presetSubtype="0" decel="10000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 calcmode="lin" valueType="num">
                                      <p:cBhvr>
                                        <p:cTn id="50" dur="500" fill="hold"/>
                                        <p:tgtEl>
                                          <p:spTgt spid="14"/>
                                        </p:tgtEl>
                                        <p:attrNameLst>
                                          <p:attrName>style.rotation</p:attrName>
                                        </p:attrNameLst>
                                      </p:cBhvr>
                                      <p:tavLst>
                                        <p:tav tm="0">
                                          <p:val>
                                            <p:fltVal val="360"/>
                                          </p:val>
                                        </p:tav>
                                        <p:tav tm="100000">
                                          <p:val>
                                            <p:fltVal val="0"/>
                                          </p:val>
                                        </p:tav>
                                      </p:tavLst>
                                    </p:anim>
                                    <p:animEffect transition="in" filter="fade">
                                      <p:cBhvr>
                                        <p:cTn id="51" dur="500"/>
                                        <p:tgtEl>
                                          <p:spTgt spid="14"/>
                                        </p:tgtEl>
                                      </p:cBhvr>
                                    </p:animEffect>
                                  </p:childTnLst>
                                </p:cTn>
                              </p:par>
                            </p:childTnLst>
                          </p:cTn>
                        </p:par>
                        <p:par>
                          <p:cTn id="52" fill="hold">
                            <p:stCondLst>
                              <p:cond delay="4000"/>
                            </p:stCondLst>
                            <p:childTnLst>
                              <p:par>
                                <p:cTn id="53" presetID="49" presetClass="entr" presetSubtype="0" decel="10000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childTnLst>
                          </p:cTn>
                        </p:par>
                        <p:par>
                          <p:cTn id="59" fill="hold">
                            <p:stCondLst>
                              <p:cond delay="4500"/>
                            </p:stCondLst>
                            <p:childTnLst>
                              <p:par>
                                <p:cTn id="60" presetID="49" presetClass="entr" presetSubtype="0" decel="100000"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 calcmode="lin" valueType="num">
                                      <p:cBhvr>
                                        <p:cTn id="64" dur="500" fill="hold"/>
                                        <p:tgtEl>
                                          <p:spTgt spid="8"/>
                                        </p:tgtEl>
                                        <p:attrNameLst>
                                          <p:attrName>style.rotation</p:attrName>
                                        </p:attrNameLst>
                                      </p:cBhvr>
                                      <p:tavLst>
                                        <p:tav tm="0">
                                          <p:val>
                                            <p:fltVal val="360"/>
                                          </p:val>
                                        </p:tav>
                                        <p:tav tm="100000">
                                          <p:val>
                                            <p:fltVal val="0"/>
                                          </p:val>
                                        </p:tav>
                                      </p:tavLst>
                                    </p:anim>
                                    <p:animEffect transition="in" filter="fade">
                                      <p:cBhvr>
                                        <p:cTn id="65" dur="500"/>
                                        <p:tgtEl>
                                          <p:spTgt spid="8"/>
                                        </p:tgtEl>
                                      </p:cBhvr>
                                    </p:animEffect>
                                  </p:childTnLst>
                                </p:cTn>
                              </p:par>
                            </p:childTnLst>
                          </p:cTn>
                        </p:par>
                        <p:par>
                          <p:cTn id="66" fill="hold">
                            <p:stCondLst>
                              <p:cond delay="5000"/>
                            </p:stCondLst>
                            <p:childTnLst>
                              <p:par>
                                <p:cTn id="67" presetID="49" presetClass="entr" presetSubtype="0" decel="10000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 calcmode="lin" valueType="num">
                                      <p:cBhvr>
                                        <p:cTn id="71" dur="500" fill="hold"/>
                                        <p:tgtEl>
                                          <p:spTgt spid="11"/>
                                        </p:tgtEl>
                                        <p:attrNameLst>
                                          <p:attrName>style.rotation</p:attrName>
                                        </p:attrNameLst>
                                      </p:cBhvr>
                                      <p:tavLst>
                                        <p:tav tm="0">
                                          <p:val>
                                            <p:fltVal val="360"/>
                                          </p:val>
                                        </p:tav>
                                        <p:tav tm="100000">
                                          <p:val>
                                            <p:fltVal val="0"/>
                                          </p:val>
                                        </p:tav>
                                      </p:tavLst>
                                    </p:anim>
                                    <p:animEffect transition="in" filter="fade">
                                      <p:cBhvr>
                                        <p:cTn id="72" dur="500"/>
                                        <p:tgtEl>
                                          <p:spTgt spid="11"/>
                                        </p:tgtEl>
                                      </p:cBhvr>
                                    </p:animEffect>
                                  </p:childTnLst>
                                </p:cTn>
                              </p:par>
                            </p:childTnLst>
                          </p:cTn>
                        </p:par>
                        <p:par>
                          <p:cTn id="73" fill="hold">
                            <p:stCondLst>
                              <p:cond delay="5500"/>
                            </p:stCondLst>
                            <p:childTnLst>
                              <p:par>
                                <p:cTn id="74" presetID="49" presetClass="entr" presetSubtype="0" decel="100000"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 calcmode="lin" valueType="num">
                                      <p:cBhvr>
                                        <p:cTn id="78" dur="500" fill="hold"/>
                                        <p:tgtEl>
                                          <p:spTgt spid="10"/>
                                        </p:tgtEl>
                                        <p:attrNameLst>
                                          <p:attrName>style.rotation</p:attrName>
                                        </p:attrNameLst>
                                      </p:cBhvr>
                                      <p:tavLst>
                                        <p:tav tm="0">
                                          <p:val>
                                            <p:fltVal val="360"/>
                                          </p:val>
                                        </p:tav>
                                        <p:tav tm="100000">
                                          <p:val>
                                            <p:fltVal val="0"/>
                                          </p:val>
                                        </p:tav>
                                      </p:tavLst>
                                    </p:anim>
                                    <p:animEffect transition="in" filter="fade">
                                      <p:cBhvr>
                                        <p:cTn id="79" dur="500"/>
                                        <p:tgtEl>
                                          <p:spTgt spid="10"/>
                                        </p:tgtEl>
                                      </p:cBhvr>
                                    </p:animEffect>
                                  </p:childTnLst>
                                </p:cTn>
                              </p:par>
                            </p:childTnLst>
                          </p:cTn>
                        </p:par>
                        <p:par>
                          <p:cTn id="80" fill="hold">
                            <p:stCondLst>
                              <p:cond delay="6000"/>
                            </p:stCondLst>
                            <p:childTnLst>
                              <p:par>
                                <p:cTn id="81" presetID="49" presetClass="entr" presetSubtype="0" decel="100000"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p:cTn id="83" dur="500" fill="hold"/>
                                        <p:tgtEl>
                                          <p:spTgt spid="9"/>
                                        </p:tgtEl>
                                        <p:attrNameLst>
                                          <p:attrName>ppt_w</p:attrName>
                                        </p:attrNameLst>
                                      </p:cBhvr>
                                      <p:tavLst>
                                        <p:tav tm="0">
                                          <p:val>
                                            <p:fltVal val="0"/>
                                          </p:val>
                                        </p:tav>
                                        <p:tav tm="100000">
                                          <p:val>
                                            <p:strVal val="#ppt_w"/>
                                          </p:val>
                                        </p:tav>
                                      </p:tavLst>
                                    </p:anim>
                                    <p:anim calcmode="lin" valueType="num">
                                      <p:cBhvr>
                                        <p:cTn id="84" dur="500" fill="hold"/>
                                        <p:tgtEl>
                                          <p:spTgt spid="9"/>
                                        </p:tgtEl>
                                        <p:attrNameLst>
                                          <p:attrName>ppt_h</p:attrName>
                                        </p:attrNameLst>
                                      </p:cBhvr>
                                      <p:tavLst>
                                        <p:tav tm="0">
                                          <p:val>
                                            <p:fltVal val="0"/>
                                          </p:val>
                                        </p:tav>
                                        <p:tav tm="100000">
                                          <p:val>
                                            <p:strVal val="#ppt_h"/>
                                          </p:val>
                                        </p:tav>
                                      </p:tavLst>
                                    </p:anim>
                                    <p:anim calcmode="lin" valueType="num">
                                      <p:cBhvr>
                                        <p:cTn id="85" dur="500" fill="hold"/>
                                        <p:tgtEl>
                                          <p:spTgt spid="9"/>
                                        </p:tgtEl>
                                        <p:attrNameLst>
                                          <p:attrName>style.rotation</p:attrName>
                                        </p:attrNameLst>
                                      </p:cBhvr>
                                      <p:tavLst>
                                        <p:tav tm="0">
                                          <p:val>
                                            <p:fltVal val="360"/>
                                          </p:val>
                                        </p:tav>
                                        <p:tav tm="100000">
                                          <p:val>
                                            <p:fltVal val="0"/>
                                          </p:val>
                                        </p:tav>
                                      </p:tavLst>
                                    </p:anim>
                                    <p:animEffect transition="in" filter="fade">
                                      <p:cBhvr>
                                        <p:cTn id="8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3" grpId="0" animBg="1"/>
      <p:bldP spid="14" grpId="0" animBg="1"/>
      <p:bldP spid="15" grpId="0" animBg="1"/>
      <p:bldP spid="16" grpId="0" animBg="1"/>
      <p:bldP spid="12" grpId="0" animBg="1"/>
      <p:bldP spid="8"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2"/>
          <p:cNvSpPr txBox="1"/>
          <p:nvPr/>
        </p:nvSpPr>
        <p:spPr>
          <a:xfrm>
            <a:off x="467544" y="188640"/>
            <a:ext cx="8165616" cy="738664"/>
          </a:xfrm>
          <a:prstGeom prst="rect">
            <a:avLst/>
          </a:prstGeom>
          <a:noFill/>
        </p:spPr>
        <p:txBody>
          <a:bodyPr wrap="square" rtlCol="0">
            <a:spAutoFit/>
          </a:bodyPr>
          <a:lstStyle/>
          <a:p>
            <a:r>
              <a:rPr lang="tr-TR" sz="4200" dirty="0" smtClean="0">
                <a:solidFill>
                  <a:srgbClr val="FF0000"/>
                </a:solidFill>
                <a:latin typeface="+mn-lt"/>
              </a:rPr>
              <a:t>Sigaraya Hiç Başlamamak İçin…</a:t>
            </a:r>
            <a:endParaRPr lang="en-US" sz="4200" dirty="0">
              <a:solidFill>
                <a:srgbClr val="FF0000"/>
              </a:solidFill>
              <a:latin typeface="+mn-lt"/>
            </a:endParaRPr>
          </a:p>
        </p:txBody>
      </p:sp>
      <p:sp>
        <p:nvSpPr>
          <p:cNvPr id="5" name="Dikdörtgen 2"/>
          <p:cNvSpPr/>
          <p:nvPr/>
        </p:nvSpPr>
        <p:spPr>
          <a:xfrm rot="429128">
            <a:off x="254056" y="2617854"/>
            <a:ext cx="167868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b="1" dirty="0"/>
              <a:t>Spor yapın! </a:t>
            </a:r>
          </a:p>
        </p:txBody>
      </p:sp>
      <p:sp>
        <p:nvSpPr>
          <p:cNvPr id="6" name="Dikdörtgen 2"/>
          <p:cNvSpPr/>
          <p:nvPr/>
        </p:nvSpPr>
        <p:spPr>
          <a:xfrm rot="456589">
            <a:off x="82216" y="3592303"/>
            <a:ext cx="2491136"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b="1" dirty="0"/>
              <a:t>Stres ile başa çıkmak için yöntemler geliştirin! </a:t>
            </a:r>
          </a:p>
        </p:txBody>
      </p:sp>
      <p:sp>
        <p:nvSpPr>
          <p:cNvPr id="9" name="Dikdörtgen 2"/>
          <p:cNvSpPr/>
          <p:nvPr/>
        </p:nvSpPr>
        <p:spPr>
          <a:xfrm rot="21258390">
            <a:off x="248531" y="4642539"/>
            <a:ext cx="2453078"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b="1" dirty="0"/>
              <a:t>Gerektiğinde “hayır” demeyi bilin! </a:t>
            </a:r>
          </a:p>
        </p:txBody>
      </p:sp>
      <p:sp>
        <p:nvSpPr>
          <p:cNvPr id="10" name="Dikdörtgen 2"/>
          <p:cNvSpPr/>
          <p:nvPr/>
        </p:nvSpPr>
        <p:spPr>
          <a:xfrm>
            <a:off x="2815800" y="3301464"/>
            <a:ext cx="2511964" cy="1477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tr-TR" b="1" dirty="0"/>
              <a:t>Problemlerinizi yok saymayın, çözmeye çalışın, gerekirse büyüklerinizden yardım alın! </a:t>
            </a:r>
          </a:p>
        </p:txBody>
      </p:sp>
      <p:sp>
        <p:nvSpPr>
          <p:cNvPr id="12" name="Dikdörtgen 2"/>
          <p:cNvSpPr/>
          <p:nvPr/>
        </p:nvSpPr>
        <p:spPr>
          <a:xfrm rot="21335390">
            <a:off x="2103579" y="2643743"/>
            <a:ext cx="2436179"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b="1" dirty="0"/>
              <a:t>Kendinizi iyi tanıyın! </a:t>
            </a:r>
          </a:p>
        </p:txBody>
      </p:sp>
      <p:sp>
        <p:nvSpPr>
          <p:cNvPr id="13" name="Dikdörtgen 2"/>
          <p:cNvSpPr/>
          <p:nvPr/>
        </p:nvSpPr>
        <p:spPr>
          <a:xfrm rot="21327134">
            <a:off x="6982997" y="1109180"/>
            <a:ext cx="2010862" cy="923330"/>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b="1" dirty="0"/>
              <a:t>Merakınızı doğru kaynaklardan gidermeyi öğrenin! </a:t>
            </a:r>
          </a:p>
        </p:txBody>
      </p:sp>
      <p:sp>
        <p:nvSpPr>
          <p:cNvPr id="14" name="Dikdörtgen 2"/>
          <p:cNvSpPr/>
          <p:nvPr/>
        </p:nvSpPr>
        <p:spPr>
          <a:xfrm rot="247984">
            <a:off x="7076303" y="4242959"/>
            <a:ext cx="1992998" cy="369332"/>
          </a:xfrm>
          <a:prstGeom prst="rect">
            <a:avLst/>
          </a:prstGeom>
          <a:solidFill>
            <a:srgbClr val="00B050"/>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b="1" dirty="0"/>
              <a:t>Aklınızı kullanın! </a:t>
            </a:r>
          </a:p>
        </p:txBody>
      </p:sp>
      <p:sp>
        <p:nvSpPr>
          <p:cNvPr id="15" name="Dikdörtgen 2"/>
          <p:cNvSpPr/>
          <p:nvPr/>
        </p:nvSpPr>
        <p:spPr>
          <a:xfrm rot="21221208">
            <a:off x="5652249" y="3390719"/>
            <a:ext cx="2320573" cy="646331"/>
          </a:xfrm>
          <a:prstGeom prst="rect">
            <a:avLst/>
          </a:prstGeom>
          <a:solidFill>
            <a:schemeClr val="accent6">
              <a:lumMod val="50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b="1" dirty="0"/>
              <a:t>Sigaranın zararlarını iyi öğrenin! </a:t>
            </a:r>
          </a:p>
        </p:txBody>
      </p:sp>
      <p:sp>
        <p:nvSpPr>
          <p:cNvPr id="16" name="Dikdörtgen 2"/>
          <p:cNvSpPr/>
          <p:nvPr/>
        </p:nvSpPr>
        <p:spPr>
          <a:xfrm rot="259260">
            <a:off x="6408881" y="6036093"/>
            <a:ext cx="1641906" cy="646331"/>
          </a:xfrm>
          <a:prstGeom prst="rect">
            <a:avLst/>
          </a:prstGeom>
          <a:solidFill>
            <a:schemeClr val="bg2">
              <a:lumMod val="25000"/>
            </a:schemeClr>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b="1" dirty="0"/>
              <a:t>Arkadaşlarınıza örnek olun! </a:t>
            </a:r>
          </a:p>
        </p:txBody>
      </p:sp>
      <p:sp>
        <p:nvSpPr>
          <p:cNvPr id="18" name="Dikdörtgen 2"/>
          <p:cNvSpPr/>
          <p:nvPr/>
        </p:nvSpPr>
        <p:spPr>
          <a:xfrm rot="413496">
            <a:off x="153324" y="5670515"/>
            <a:ext cx="2386385" cy="923330"/>
          </a:xfrm>
          <a:prstGeom prst="rect">
            <a:avLst/>
          </a:prstGeom>
          <a:solidFill>
            <a:schemeClr val="accent5">
              <a:lumMod val="75000"/>
            </a:schemeClr>
          </a:solidFill>
          <a:ln>
            <a:solidFill>
              <a:schemeClr val="tx2">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tr-TR" b="1" dirty="0"/>
              <a:t>Büyük görünmeye çalışmayın, yaşınıza göre davranın! </a:t>
            </a:r>
          </a:p>
        </p:txBody>
      </p:sp>
      <p:sp>
        <p:nvSpPr>
          <p:cNvPr id="19" name="Dikdörtgen 2"/>
          <p:cNvSpPr/>
          <p:nvPr/>
        </p:nvSpPr>
        <p:spPr>
          <a:xfrm rot="21326872">
            <a:off x="3202010" y="6036093"/>
            <a:ext cx="2616003" cy="646331"/>
          </a:xfrm>
          <a:prstGeom prst="rect">
            <a:avLst/>
          </a:prstGeom>
          <a:solidFill>
            <a:srgbClr val="C0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b="1" dirty="0"/>
              <a:t>Unutmayın, bir kereden bile bir şey olur! </a:t>
            </a:r>
          </a:p>
        </p:txBody>
      </p:sp>
      <p:sp>
        <p:nvSpPr>
          <p:cNvPr id="17" name="Dikdörtgen 2"/>
          <p:cNvSpPr/>
          <p:nvPr/>
        </p:nvSpPr>
        <p:spPr>
          <a:xfrm rot="21063236">
            <a:off x="170098" y="1341809"/>
            <a:ext cx="324096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b="1" dirty="0"/>
              <a:t>“Ben sigara içmiyorum.” cümlesini gururla söyleyin!</a:t>
            </a:r>
          </a:p>
        </p:txBody>
      </p:sp>
      <p:sp>
        <p:nvSpPr>
          <p:cNvPr id="20" name="Dikdörtgen 2"/>
          <p:cNvSpPr/>
          <p:nvPr/>
        </p:nvSpPr>
        <p:spPr>
          <a:xfrm rot="733277">
            <a:off x="5255582" y="2252093"/>
            <a:ext cx="1881554"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b="1" dirty="0"/>
              <a:t>Ailenizle zaman geçirin!</a:t>
            </a:r>
          </a:p>
        </p:txBody>
      </p:sp>
      <p:sp>
        <p:nvSpPr>
          <p:cNvPr id="21" name="Dikdörtgen 2"/>
          <p:cNvSpPr/>
          <p:nvPr/>
        </p:nvSpPr>
        <p:spPr>
          <a:xfrm rot="21426893">
            <a:off x="7392558" y="2429434"/>
            <a:ext cx="1674892"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b="1" dirty="0"/>
              <a:t>Paranızı boşa harcamayın!</a:t>
            </a:r>
          </a:p>
        </p:txBody>
      </p:sp>
      <p:sp>
        <p:nvSpPr>
          <p:cNvPr id="22" name="Dikdörtgen 2"/>
          <p:cNvSpPr/>
          <p:nvPr/>
        </p:nvSpPr>
        <p:spPr>
          <a:xfrm rot="21335390">
            <a:off x="5905784" y="5003586"/>
            <a:ext cx="2648098"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b="1" dirty="0"/>
              <a:t>Takılacağınız mekânları doğru seçin!</a:t>
            </a:r>
          </a:p>
        </p:txBody>
      </p:sp>
      <p:sp>
        <p:nvSpPr>
          <p:cNvPr id="23" name="Dikdörtgen 2"/>
          <p:cNvSpPr/>
          <p:nvPr/>
        </p:nvSpPr>
        <p:spPr>
          <a:xfrm rot="272510">
            <a:off x="3762643" y="1090911"/>
            <a:ext cx="2865870" cy="646331"/>
          </a:xfrm>
          <a:prstGeom prst="rect">
            <a:avLst/>
          </a:prstGeom>
          <a:solidFill>
            <a:schemeClr val="accent2">
              <a:lumMod val="75000"/>
            </a:schemeClr>
          </a:solidFill>
          <a:ln>
            <a:solidFill>
              <a:schemeClr val="accent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b="1" dirty="0"/>
              <a:t>Sigaranın sorunlarınızı çözemeyeceğini unutmayın!</a:t>
            </a:r>
          </a:p>
        </p:txBody>
      </p:sp>
      <p:sp>
        <p:nvSpPr>
          <p:cNvPr id="24" name="Dikdörtgen 2"/>
          <p:cNvSpPr/>
          <p:nvPr/>
        </p:nvSpPr>
        <p:spPr>
          <a:xfrm rot="247984">
            <a:off x="3201010" y="5061398"/>
            <a:ext cx="2128630" cy="6463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b="1" dirty="0" err="1"/>
              <a:t>Şartlanmışlıklarınızı</a:t>
            </a:r>
            <a:r>
              <a:rPr lang="tr-TR" b="1" dirty="0"/>
              <a:t> gözden geçirin!</a:t>
            </a:r>
          </a:p>
        </p:txBody>
      </p:sp>
      <p:sp>
        <p:nvSpPr>
          <p:cNvPr id="11" name="Dikdörtgen 2"/>
          <p:cNvSpPr/>
          <p:nvPr/>
        </p:nvSpPr>
        <p:spPr>
          <a:xfrm rot="276276">
            <a:off x="3082782" y="1998566"/>
            <a:ext cx="19780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b="1" dirty="0"/>
              <a:t>Sağlıklı beslenin! </a:t>
            </a:r>
          </a:p>
        </p:txBody>
      </p:sp>
    </p:spTree>
    <p:extLst>
      <p:ext uri="{BB962C8B-B14F-4D97-AF65-F5344CB8AC3E}">
        <p14:creationId xmlns:p14="http://schemas.microsoft.com/office/powerpoint/2010/main" val="21142242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80">
                                          <p:stCondLst>
                                            <p:cond delay="0"/>
                                          </p:stCondLst>
                                        </p:cTn>
                                        <p:tgtEl>
                                          <p:spTgt spid="11"/>
                                        </p:tgtEl>
                                      </p:cBhvr>
                                    </p:animEffect>
                                    <p:anim calcmode="lin" valueType="num">
                                      <p:cBhvr>
                                        <p:cTn id="5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4" dur="26">
                                          <p:stCondLst>
                                            <p:cond delay="650"/>
                                          </p:stCondLst>
                                        </p:cTn>
                                        <p:tgtEl>
                                          <p:spTgt spid="11"/>
                                        </p:tgtEl>
                                      </p:cBhvr>
                                      <p:to x="100000" y="60000"/>
                                    </p:animScale>
                                    <p:animScale>
                                      <p:cBhvr>
                                        <p:cTn id="65" dur="166" decel="50000">
                                          <p:stCondLst>
                                            <p:cond delay="676"/>
                                          </p:stCondLst>
                                        </p:cTn>
                                        <p:tgtEl>
                                          <p:spTgt spid="11"/>
                                        </p:tgtEl>
                                      </p:cBhvr>
                                      <p:to x="100000" y="100000"/>
                                    </p:animScale>
                                    <p:animScale>
                                      <p:cBhvr>
                                        <p:cTn id="66" dur="26">
                                          <p:stCondLst>
                                            <p:cond delay="1312"/>
                                          </p:stCondLst>
                                        </p:cTn>
                                        <p:tgtEl>
                                          <p:spTgt spid="11"/>
                                        </p:tgtEl>
                                      </p:cBhvr>
                                      <p:to x="100000" y="80000"/>
                                    </p:animScale>
                                    <p:animScale>
                                      <p:cBhvr>
                                        <p:cTn id="67" dur="166" decel="50000">
                                          <p:stCondLst>
                                            <p:cond delay="1338"/>
                                          </p:stCondLst>
                                        </p:cTn>
                                        <p:tgtEl>
                                          <p:spTgt spid="11"/>
                                        </p:tgtEl>
                                      </p:cBhvr>
                                      <p:to x="100000" y="100000"/>
                                    </p:animScale>
                                    <p:animScale>
                                      <p:cBhvr>
                                        <p:cTn id="68" dur="26">
                                          <p:stCondLst>
                                            <p:cond delay="1642"/>
                                          </p:stCondLst>
                                        </p:cTn>
                                        <p:tgtEl>
                                          <p:spTgt spid="11"/>
                                        </p:tgtEl>
                                      </p:cBhvr>
                                      <p:to x="100000" y="90000"/>
                                    </p:animScale>
                                    <p:animScale>
                                      <p:cBhvr>
                                        <p:cTn id="69" dur="166" decel="50000">
                                          <p:stCondLst>
                                            <p:cond delay="1668"/>
                                          </p:stCondLst>
                                        </p:cTn>
                                        <p:tgtEl>
                                          <p:spTgt spid="11"/>
                                        </p:tgtEl>
                                      </p:cBhvr>
                                      <p:to x="100000" y="100000"/>
                                    </p:animScale>
                                    <p:animScale>
                                      <p:cBhvr>
                                        <p:cTn id="70" dur="26">
                                          <p:stCondLst>
                                            <p:cond delay="1808"/>
                                          </p:stCondLst>
                                        </p:cTn>
                                        <p:tgtEl>
                                          <p:spTgt spid="11"/>
                                        </p:tgtEl>
                                      </p:cBhvr>
                                      <p:to x="100000" y="95000"/>
                                    </p:animScale>
                                    <p:animScale>
                                      <p:cBhvr>
                                        <p:cTn id="71" dur="166" decel="50000">
                                          <p:stCondLst>
                                            <p:cond delay="1834"/>
                                          </p:stCondLst>
                                        </p:cTn>
                                        <p:tgtEl>
                                          <p:spTgt spid="11"/>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80">
                                          <p:stCondLst>
                                            <p:cond delay="0"/>
                                          </p:stCondLst>
                                        </p:cTn>
                                        <p:tgtEl>
                                          <p:spTgt spid="12"/>
                                        </p:tgtEl>
                                      </p:cBhvr>
                                    </p:animEffect>
                                    <p:anim calcmode="lin" valueType="num">
                                      <p:cBhvr>
                                        <p:cTn id="7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1" dur="26">
                                          <p:stCondLst>
                                            <p:cond delay="650"/>
                                          </p:stCondLst>
                                        </p:cTn>
                                        <p:tgtEl>
                                          <p:spTgt spid="12"/>
                                        </p:tgtEl>
                                      </p:cBhvr>
                                      <p:to x="100000" y="60000"/>
                                    </p:animScale>
                                    <p:animScale>
                                      <p:cBhvr>
                                        <p:cTn id="82" dur="166" decel="50000">
                                          <p:stCondLst>
                                            <p:cond delay="676"/>
                                          </p:stCondLst>
                                        </p:cTn>
                                        <p:tgtEl>
                                          <p:spTgt spid="12"/>
                                        </p:tgtEl>
                                      </p:cBhvr>
                                      <p:to x="100000" y="100000"/>
                                    </p:animScale>
                                    <p:animScale>
                                      <p:cBhvr>
                                        <p:cTn id="83" dur="26">
                                          <p:stCondLst>
                                            <p:cond delay="1312"/>
                                          </p:stCondLst>
                                        </p:cTn>
                                        <p:tgtEl>
                                          <p:spTgt spid="12"/>
                                        </p:tgtEl>
                                      </p:cBhvr>
                                      <p:to x="100000" y="80000"/>
                                    </p:animScale>
                                    <p:animScale>
                                      <p:cBhvr>
                                        <p:cTn id="84" dur="166" decel="50000">
                                          <p:stCondLst>
                                            <p:cond delay="1338"/>
                                          </p:stCondLst>
                                        </p:cTn>
                                        <p:tgtEl>
                                          <p:spTgt spid="12"/>
                                        </p:tgtEl>
                                      </p:cBhvr>
                                      <p:to x="100000" y="100000"/>
                                    </p:animScale>
                                    <p:animScale>
                                      <p:cBhvr>
                                        <p:cTn id="85" dur="26">
                                          <p:stCondLst>
                                            <p:cond delay="1642"/>
                                          </p:stCondLst>
                                        </p:cTn>
                                        <p:tgtEl>
                                          <p:spTgt spid="12"/>
                                        </p:tgtEl>
                                      </p:cBhvr>
                                      <p:to x="100000" y="90000"/>
                                    </p:animScale>
                                    <p:animScale>
                                      <p:cBhvr>
                                        <p:cTn id="86" dur="166" decel="50000">
                                          <p:stCondLst>
                                            <p:cond delay="1668"/>
                                          </p:stCondLst>
                                        </p:cTn>
                                        <p:tgtEl>
                                          <p:spTgt spid="12"/>
                                        </p:tgtEl>
                                      </p:cBhvr>
                                      <p:to x="100000" y="100000"/>
                                    </p:animScale>
                                    <p:animScale>
                                      <p:cBhvr>
                                        <p:cTn id="87" dur="26">
                                          <p:stCondLst>
                                            <p:cond delay="1808"/>
                                          </p:stCondLst>
                                        </p:cTn>
                                        <p:tgtEl>
                                          <p:spTgt spid="12"/>
                                        </p:tgtEl>
                                      </p:cBhvr>
                                      <p:to x="100000" y="95000"/>
                                    </p:animScale>
                                    <p:animScale>
                                      <p:cBhvr>
                                        <p:cTn id="88" dur="166" decel="50000">
                                          <p:stCondLst>
                                            <p:cond delay="1834"/>
                                          </p:stCondLst>
                                        </p:cTn>
                                        <p:tgtEl>
                                          <p:spTgt spid="12"/>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down)">
                                      <p:cBhvr>
                                        <p:cTn id="92" dur="580">
                                          <p:stCondLst>
                                            <p:cond delay="0"/>
                                          </p:stCondLst>
                                        </p:cTn>
                                        <p:tgtEl>
                                          <p:spTgt spid="10"/>
                                        </p:tgtEl>
                                      </p:cBhvr>
                                    </p:animEffect>
                                    <p:anim calcmode="lin" valueType="num">
                                      <p:cBhvr>
                                        <p:cTn id="9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8" dur="26">
                                          <p:stCondLst>
                                            <p:cond delay="650"/>
                                          </p:stCondLst>
                                        </p:cTn>
                                        <p:tgtEl>
                                          <p:spTgt spid="10"/>
                                        </p:tgtEl>
                                      </p:cBhvr>
                                      <p:to x="100000" y="60000"/>
                                    </p:animScale>
                                    <p:animScale>
                                      <p:cBhvr>
                                        <p:cTn id="99" dur="166" decel="50000">
                                          <p:stCondLst>
                                            <p:cond delay="676"/>
                                          </p:stCondLst>
                                        </p:cTn>
                                        <p:tgtEl>
                                          <p:spTgt spid="10"/>
                                        </p:tgtEl>
                                      </p:cBhvr>
                                      <p:to x="100000" y="100000"/>
                                    </p:animScale>
                                    <p:animScale>
                                      <p:cBhvr>
                                        <p:cTn id="100" dur="26">
                                          <p:stCondLst>
                                            <p:cond delay="1312"/>
                                          </p:stCondLst>
                                        </p:cTn>
                                        <p:tgtEl>
                                          <p:spTgt spid="10"/>
                                        </p:tgtEl>
                                      </p:cBhvr>
                                      <p:to x="100000" y="80000"/>
                                    </p:animScale>
                                    <p:animScale>
                                      <p:cBhvr>
                                        <p:cTn id="101" dur="166" decel="50000">
                                          <p:stCondLst>
                                            <p:cond delay="1338"/>
                                          </p:stCondLst>
                                        </p:cTn>
                                        <p:tgtEl>
                                          <p:spTgt spid="10"/>
                                        </p:tgtEl>
                                      </p:cBhvr>
                                      <p:to x="100000" y="100000"/>
                                    </p:animScale>
                                    <p:animScale>
                                      <p:cBhvr>
                                        <p:cTn id="102" dur="26">
                                          <p:stCondLst>
                                            <p:cond delay="1642"/>
                                          </p:stCondLst>
                                        </p:cTn>
                                        <p:tgtEl>
                                          <p:spTgt spid="10"/>
                                        </p:tgtEl>
                                      </p:cBhvr>
                                      <p:to x="100000" y="90000"/>
                                    </p:animScale>
                                    <p:animScale>
                                      <p:cBhvr>
                                        <p:cTn id="103" dur="166" decel="50000">
                                          <p:stCondLst>
                                            <p:cond delay="1668"/>
                                          </p:stCondLst>
                                        </p:cTn>
                                        <p:tgtEl>
                                          <p:spTgt spid="10"/>
                                        </p:tgtEl>
                                      </p:cBhvr>
                                      <p:to x="100000" y="100000"/>
                                    </p:animScale>
                                    <p:animScale>
                                      <p:cBhvr>
                                        <p:cTn id="104" dur="26">
                                          <p:stCondLst>
                                            <p:cond delay="1808"/>
                                          </p:stCondLst>
                                        </p:cTn>
                                        <p:tgtEl>
                                          <p:spTgt spid="10"/>
                                        </p:tgtEl>
                                      </p:cBhvr>
                                      <p:to x="100000" y="95000"/>
                                    </p:animScale>
                                    <p:animScale>
                                      <p:cBhvr>
                                        <p:cTn id="105" dur="166" decel="50000">
                                          <p:stCondLst>
                                            <p:cond delay="1834"/>
                                          </p:stCondLst>
                                        </p:cTn>
                                        <p:tgtEl>
                                          <p:spTgt spid="10"/>
                                        </p:tgtEl>
                                      </p:cBhvr>
                                      <p:to x="100000" y="100000"/>
                                    </p:animScale>
                                  </p:childTnLst>
                                </p:cTn>
                              </p:par>
                            </p:childTnLst>
                          </p:cTn>
                        </p:par>
                        <p:par>
                          <p:cTn id="106" fill="hold">
                            <p:stCondLst>
                              <p:cond delay="12000"/>
                            </p:stCondLst>
                            <p:childTnLst>
                              <p:par>
                                <p:cTn id="107" presetID="26" presetClass="entr" presetSubtype="0" fill="hold" grpId="0"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wipe(down)">
                                      <p:cBhvr>
                                        <p:cTn id="109" dur="580">
                                          <p:stCondLst>
                                            <p:cond delay="0"/>
                                          </p:stCondLst>
                                        </p:cTn>
                                        <p:tgtEl>
                                          <p:spTgt spid="13"/>
                                        </p:tgtEl>
                                      </p:cBhvr>
                                    </p:animEffect>
                                    <p:anim calcmode="lin" valueType="num">
                                      <p:cBhvr>
                                        <p:cTn id="11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5" dur="26">
                                          <p:stCondLst>
                                            <p:cond delay="650"/>
                                          </p:stCondLst>
                                        </p:cTn>
                                        <p:tgtEl>
                                          <p:spTgt spid="13"/>
                                        </p:tgtEl>
                                      </p:cBhvr>
                                      <p:to x="100000" y="60000"/>
                                    </p:animScale>
                                    <p:animScale>
                                      <p:cBhvr>
                                        <p:cTn id="116" dur="166" decel="50000">
                                          <p:stCondLst>
                                            <p:cond delay="676"/>
                                          </p:stCondLst>
                                        </p:cTn>
                                        <p:tgtEl>
                                          <p:spTgt spid="13"/>
                                        </p:tgtEl>
                                      </p:cBhvr>
                                      <p:to x="100000" y="100000"/>
                                    </p:animScale>
                                    <p:animScale>
                                      <p:cBhvr>
                                        <p:cTn id="117" dur="26">
                                          <p:stCondLst>
                                            <p:cond delay="1312"/>
                                          </p:stCondLst>
                                        </p:cTn>
                                        <p:tgtEl>
                                          <p:spTgt spid="13"/>
                                        </p:tgtEl>
                                      </p:cBhvr>
                                      <p:to x="100000" y="80000"/>
                                    </p:animScale>
                                    <p:animScale>
                                      <p:cBhvr>
                                        <p:cTn id="118" dur="166" decel="50000">
                                          <p:stCondLst>
                                            <p:cond delay="1338"/>
                                          </p:stCondLst>
                                        </p:cTn>
                                        <p:tgtEl>
                                          <p:spTgt spid="13"/>
                                        </p:tgtEl>
                                      </p:cBhvr>
                                      <p:to x="100000" y="100000"/>
                                    </p:animScale>
                                    <p:animScale>
                                      <p:cBhvr>
                                        <p:cTn id="119" dur="26">
                                          <p:stCondLst>
                                            <p:cond delay="1642"/>
                                          </p:stCondLst>
                                        </p:cTn>
                                        <p:tgtEl>
                                          <p:spTgt spid="13"/>
                                        </p:tgtEl>
                                      </p:cBhvr>
                                      <p:to x="100000" y="90000"/>
                                    </p:animScale>
                                    <p:animScale>
                                      <p:cBhvr>
                                        <p:cTn id="120" dur="166" decel="50000">
                                          <p:stCondLst>
                                            <p:cond delay="1668"/>
                                          </p:stCondLst>
                                        </p:cTn>
                                        <p:tgtEl>
                                          <p:spTgt spid="13"/>
                                        </p:tgtEl>
                                      </p:cBhvr>
                                      <p:to x="100000" y="100000"/>
                                    </p:animScale>
                                    <p:animScale>
                                      <p:cBhvr>
                                        <p:cTn id="121" dur="26">
                                          <p:stCondLst>
                                            <p:cond delay="1808"/>
                                          </p:stCondLst>
                                        </p:cTn>
                                        <p:tgtEl>
                                          <p:spTgt spid="13"/>
                                        </p:tgtEl>
                                      </p:cBhvr>
                                      <p:to x="100000" y="95000"/>
                                    </p:animScale>
                                    <p:animScale>
                                      <p:cBhvr>
                                        <p:cTn id="122" dur="166" decel="50000">
                                          <p:stCondLst>
                                            <p:cond delay="1834"/>
                                          </p:stCondLst>
                                        </p:cTn>
                                        <p:tgtEl>
                                          <p:spTgt spid="13"/>
                                        </p:tgtEl>
                                      </p:cBhvr>
                                      <p:to x="100000" y="100000"/>
                                    </p:animScale>
                                  </p:childTnLst>
                                </p:cTn>
                              </p:par>
                            </p:childTnLst>
                          </p:cTn>
                        </p:par>
                        <p:par>
                          <p:cTn id="123" fill="hold">
                            <p:stCondLst>
                              <p:cond delay="14000"/>
                            </p:stCondLst>
                            <p:childTnLst>
                              <p:par>
                                <p:cTn id="124" presetID="26" presetClass="entr" presetSubtype="0" fill="hold" grpId="0" nodeType="after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childTnLst>
                          </p:cTn>
                        </p:par>
                        <p:par>
                          <p:cTn id="140" fill="hold">
                            <p:stCondLst>
                              <p:cond delay="16000"/>
                            </p:stCondLst>
                            <p:childTnLst>
                              <p:par>
                                <p:cTn id="141" presetID="26" presetClass="entr" presetSubtype="0" fill="hold" grpId="0" nodeType="afterEffect">
                                  <p:stCondLst>
                                    <p:cond delay="0"/>
                                  </p:stCondLst>
                                  <p:childTnLst>
                                    <p:set>
                                      <p:cBhvr>
                                        <p:cTn id="142" dur="1" fill="hold">
                                          <p:stCondLst>
                                            <p:cond delay="0"/>
                                          </p:stCondLst>
                                        </p:cTn>
                                        <p:tgtEl>
                                          <p:spTgt spid="15"/>
                                        </p:tgtEl>
                                        <p:attrNameLst>
                                          <p:attrName>style.visibility</p:attrName>
                                        </p:attrNameLst>
                                      </p:cBhvr>
                                      <p:to>
                                        <p:strVal val="visible"/>
                                      </p:to>
                                    </p:set>
                                    <p:animEffect transition="in" filter="wipe(down)">
                                      <p:cBhvr>
                                        <p:cTn id="143" dur="580">
                                          <p:stCondLst>
                                            <p:cond delay="0"/>
                                          </p:stCondLst>
                                        </p:cTn>
                                        <p:tgtEl>
                                          <p:spTgt spid="15"/>
                                        </p:tgtEl>
                                      </p:cBhvr>
                                    </p:animEffect>
                                    <p:anim calcmode="lin" valueType="num">
                                      <p:cBhvr>
                                        <p:cTn id="1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49" dur="26">
                                          <p:stCondLst>
                                            <p:cond delay="650"/>
                                          </p:stCondLst>
                                        </p:cTn>
                                        <p:tgtEl>
                                          <p:spTgt spid="15"/>
                                        </p:tgtEl>
                                      </p:cBhvr>
                                      <p:to x="100000" y="60000"/>
                                    </p:animScale>
                                    <p:animScale>
                                      <p:cBhvr>
                                        <p:cTn id="150" dur="166" decel="50000">
                                          <p:stCondLst>
                                            <p:cond delay="676"/>
                                          </p:stCondLst>
                                        </p:cTn>
                                        <p:tgtEl>
                                          <p:spTgt spid="15"/>
                                        </p:tgtEl>
                                      </p:cBhvr>
                                      <p:to x="100000" y="100000"/>
                                    </p:animScale>
                                    <p:animScale>
                                      <p:cBhvr>
                                        <p:cTn id="151" dur="26">
                                          <p:stCondLst>
                                            <p:cond delay="1312"/>
                                          </p:stCondLst>
                                        </p:cTn>
                                        <p:tgtEl>
                                          <p:spTgt spid="15"/>
                                        </p:tgtEl>
                                      </p:cBhvr>
                                      <p:to x="100000" y="80000"/>
                                    </p:animScale>
                                    <p:animScale>
                                      <p:cBhvr>
                                        <p:cTn id="152" dur="166" decel="50000">
                                          <p:stCondLst>
                                            <p:cond delay="1338"/>
                                          </p:stCondLst>
                                        </p:cTn>
                                        <p:tgtEl>
                                          <p:spTgt spid="15"/>
                                        </p:tgtEl>
                                      </p:cBhvr>
                                      <p:to x="100000" y="100000"/>
                                    </p:animScale>
                                    <p:animScale>
                                      <p:cBhvr>
                                        <p:cTn id="153" dur="26">
                                          <p:stCondLst>
                                            <p:cond delay="1642"/>
                                          </p:stCondLst>
                                        </p:cTn>
                                        <p:tgtEl>
                                          <p:spTgt spid="15"/>
                                        </p:tgtEl>
                                      </p:cBhvr>
                                      <p:to x="100000" y="90000"/>
                                    </p:animScale>
                                    <p:animScale>
                                      <p:cBhvr>
                                        <p:cTn id="154" dur="166" decel="50000">
                                          <p:stCondLst>
                                            <p:cond delay="1668"/>
                                          </p:stCondLst>
                                        </p:cTn>
                                        <p:tgtEl>
                                          <p:spTgt spid="15"/>
                                        </p:tgtEl>
                                      </p:cBhvr>
                                      <p:to x="100000" y="100000"/>
                                    </p:animScale>
                                    <p:animScale>
                                      <p:cBhvr>
                                        <p:cTn id="155" dur="26">
                                          <p:stCondLst>
                                            <p:cond delay="1808"/>
                                          </p:stCondLst>
                                        </p:cTn>
                                        <p:tgtEl>
                                          <p:spTgt spid="15"/>
                                        </p:tgtEl>
                                      </p:cBhvr>
                                      <p:to x="100000" y="95000"/>
                                    </p:animScale>
                                    <p:animScale>
                                      <p:cBhvr>
                                        <p:cTn id="156" dur="166" decel="50000">
                                          <p:stCondLst>
                                            <p:cond delay="1834"/>
                                          </p:stCondLst>
                                        </p:cTn>
                                        <p:tgtEl>
                                          <p:spTgt spid="15"/>
                                        </p:tgtEl>
                                      </p:cBhvr>
                                      <p:to x="100000" y="100000"/>
                                    </p:animScale>
                                  </p:childTnLst>
                                </p:cTn>
                              </p:par>
                            </p:childTnLst>
                          </p:cTn>
                        </p:par>
                        <p:par>
                          <p:cTn id="157" fill="hold">
                            <p:stCondLst>
                              <p:cond delay="18000"/>
                            </p:stCondLst>
                            <p:childTnLst>
                              <p:par>
                                <p:cTn id="158" presetID="26" presetClass="entr" presetSubtype="0" fill="hold" grpId="0" nodeType="afterEffect">
                                  <p:stCondLst>
                                    <p:cond delay="0"/>
                                  </p:stCondLst>
                                  <p:childTnLst>
                                    <p:set>
                                      <p:cBhvr>
                                        <p:cTn id="159" dur="1" fill="hold">
                                          <p:stCondLst>
                                            <p:cond delay="0"/>
                                          </p:stCondLst>
                                        </p:cTn>
                                        <p:tgtEl>
                                          <p:spTgt spid="16"/>
                                        </p:tgtEl>
                                        <p:attrNameLst>
                                          <p:attrName>style.visibility</p:attrName>
                                        </p:attrNameLst>
                                      </p:cBhvr>
                                      <p:to>
                                        <p:strVal val="visible"/>
                                      </p:to>
                                    </p:set>
                                    <p:animEffect transition="in" filter="wipe(down)">
                                      <p:cBhvr>
                                        <p:cTn id="160" dur="580">
                                          <p:stCondLst>
                                            <p:cond delay="0"/>
                                          </p:stCondLst>
                                        </p:cTn>
                                        <p:tgtEl>
                                          <p:spTgt spid="16"/>
                                        </p:tgtEl>
                                      </p:cBhvr>
                                    </p:animEffect>
                                    <p:anim calcmode="lin" valueType="num">
                                      <p:cBhvr>
                                        <p:cTn id="16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6" dur="26">
                                          <p:stCondLst>
                                            <p:cond delay="650"/>
                                          </p:stCondLst>
                                        </p:cTn>
                                        <p:tgtEl>
                                          <p:spTgt spid="16"/>
                                        </p:tgtEl>
                                      </p:cBhvr>
                                      <p:to x="100000" y="60000"/>
                                    </p:animScale>
                                    <p:animScale>
                                      <p:cBhvr>
                                        <p:cTn id="167" dur="166" decel="50000">
                                          <p:stCondLst>
                                            <p:cond delay="676"/>
                                          </p:stCondLst>
                                        </p:cTn>
                                        <p:tgtEl>
                                          <p:spTgt spid="16"/>
                                        </p:tgtEl>
                                      </p:cBhvr>
                                      <p:to x="100000" y="100000"/>
                                    </p:animScale>
                                    <p:animScale>
                                      <p:cBhvr>
                                        <p:cTn id="168" dur="26">
                                          <p:stCondLst>
                                            <p:cond delay="1312"/>
                                          </p:stCondLst>
                                        </p:cTn>
                                        <p:tgtEl>
                                          <p:spTgt spid="16"/>
                                        </p:tgtEl>
                                      </p:cBhvr>
                                      <p:to x="100000" y="80000"/>
                                    </p:animScale>
                                    <p:animScale>
                                      <p:cBhvr>
                                        <p:cTn id="169" dur="166" decel="50000">
                                          <p:stCondLst>
                                            <p:cond delay="1338"/>
                                          </p:stCondLst>
                                        </p:cTn>
                                        <p:tgtEl>
                                          <p:spTgt spid="16"/>
                                        </p:tgtEl>
                                      </p:cBhvr>
                                      <p:to x="100000" y="100000"/>
                                    </p:animScale>
                                    <p:animScale>
                                      <p:cBhvr>
                                        <p:cTn id="170" dur="26">
                                          <p:stCondLst>
                                            <p:cond delay="1642"/>
                                          </p:stCondLst>
                                        </p:cTn>
                                        <p:tgtEl>
                                          <p:spTgt spid="16"/>
                                        </p:tgtEl>
                                      </p:cBhvr>
                                      <p:to x="100000" y="90000"/>
                                    </p:animScale>
                                    <p:animScale>
                                      <p:cBhvr>
                                        <p:cTn id="171" dur="166" decel="50000">
                                          <p:stCondLst>
                                            <p:cond delay="1668"/>
                                          </p:stCondLst>
                                        </p:cTn>
                                        <p:tgtEl>
                                          <p:spTgt spid="16"/>
                                        </p:tgtEl>
                                      </p:cBhvr>
                                      <p:to x="100000" y="100000"/>
                                    </p:animScale>
                                    <p:animScale>
                                      <p:cBhvr>
                                        <p:cTn id="172" dur="26">
                                          <p:stCondLst>
                                            <p:cond delay="1808"/>
                                          </p:stCondLst>
                                        </p:cTn>
                                        <p:tgtEl>
                                          <p:spTgt spid="16"/>
                                        </p:tgtEl>
                                      </p:cBhvr>
                                      <p:to x="100000" y="95000"/>
                                    </p:animScale>
                                    <p:animScale>
                                      <p:cBhvr>
                                        <p:cTn id="173" dur="166" decel="50000">
                                          <p:stCondLst>
                                            <p:cond delay="1834"/>
                                          </p:stCondLst>
                                        </p:cTn>
                                        <p:tgtEl>
                                          <p:spTgt spid="16"/>
                                        </p:tgtEl>
                                      </p:cBhvr>
                                      <p:to x="100000" y="100000"/>
                                    </p:animScale>
                                  </p:childTnLst>
                                </p:cTn>
                              </p:par>
                            </p:childTnLst>
                          </p:cTn>
                        </p:par>
                        <p:par>
                          <p:cTn id="174" fill="hold">
                            <p:stCondLst>
                              <p:cond delay="20000"/>
                            </p:stCondLst>
                            <p:childTnLst>
                              <p:par>
                                <p:cTn id="175" presetID="26" presetClass="entr" presetSubtype="0" fill="hold" grpId="0" nodeType="afterEffect">
                                  <p:stCondLst>
                                    <p:cond delay="0"/>
                                  </p:stCondLst>
                                  <p:childTnLst>
                                    <p:set>
                                      <p:cBhvr>
                                        <p:cTn id="176" dur="1" fill="hold">
                                          <p:stCondLst>
                                            <p:cond delay="0"/>
                                          </p:stCondLst>
                                        </p:cTn>
                                        <p:tgtEl>
                                          <p:spTgt spid="18"/>
                                        </p:tgtEl>
                                        <p:attrNameLst>
                                          <p:attrName>style.visibility</p:attrName>
                                        </p:attrNameLst>
                                      </p:cBhvr>
                                      <p:to>
                                        <p:strVal val="visible"/>
                                      </p:to>
                                    </p:set>
                                    <p:animEffect transition="in" filter="wipe(down)">
                                      <p:cBhvr>
                                        <p:cTn id="177" dur="580">
                                          <p:stCondLst>
                                            <p:cond delay="0"/>
                                          </p:stCondLst>
                                        </p:cTn>
                                        <p:tgtEl>
                                          <p:spTgt spid="18"/>
                                        </p:tgtEl>
                                      </p:cBhvr>
                                    </p:animEffect>
                                    <p:anim calcmode="lin" valueType="num">
                                      <p:cBhvr>
                                        <p:cTn id="17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3" dur="26">
                                          <p:stCondLst>
                                            <p:cond delay="650"/>
                                          </p:stCondLst>
                                        </p:cTn>
                                        <p:tgtEl>
                                          <p:spTgt spid="18"/>
                                        </p:tgtEl>
                                      </p:cBhvr>
                                      <p:to x="100000" y="60000"/>
                                    </p:animScale>
                                    <p:animScale>
                                      <p:cBhvr>
                                        <p:cTn id="184" dur="166" decel="50000">
                                          <p:stCondLst>
                                            <p:cond delay="676"/>
                                          </p:stCondLst>
                                        </p:cTn>
                                        <p:tgtEl>
                                          <p:spTgt spid="18"/>
                                        </p:tgtEl>
                                      </p:cBhvr>
                                      <p:to x="100000" y="100000"/>
                                    </p:animScale>
                                    <p:animScale>
                                      <p:cBhvr>
                                        <p:cTn id="185" dur="26">
                                          <p:stCondLst>
                                            <p:cond delay="1312"/>
                                          </p:stCondLst>
                                        </p:cTn>
                                        <p:tgtEl>
                                          <p:spTgt spid="18"/>
                                        </p:tgtEl>
                                      </p:cBhvr>
                                      <p:to x="100000" y="80000"/>
                                    </p:animScale>
                                    <p:animScale>
                                      <p:cBhvr>
                                        <p:cTn id="186" dur="166" decel="50000">
                                          <p:stCondLst>
                                            <p:cond delay="1338"/>
                                          </p:stCondLst>
                                        </p:cTn>
                                        <p:tgtEl>
                                          <p:spTgt spid="18"/>
                                        </p:tgtEl>
                                      </p:cBhvr>
                                      <p:to x="100000" y="100000"/>
                                    </p:animScale>
                                    <p:animScale>
                                      <p:cBhvr>
                                        <p:cTn id="187" dur="26">
                                          <p:stCondLst>
                                            <p:cond delay="1642"/>
                                          </p:stCondLst>
                                        </p:cTn>
                                        <p:tgtEl>
                                          <p:spTgt spid="18"/>
                                        </p:tgtEl>
                                      </p:cBhvr>
                                      <p:to x="100000" y="90000"/>
                                    </p:animScale>
                                    <p:animScale>
                                      <p:cBhvr>
                                        <p:cTn id="188" dur="166" decel="50000">
                                          <p:stCondLst>
                                            <p:cond delay="1668"/>
                                          </p:stCondLst>
                                        </p:cTn>
                                        <p:tgtEl>
                                          <p:spTgt spid="18"/>
                                        </p:tgtEl>
                                      </p:cBhvr>
                                      <p:to x="100000" y="100000"/>
                                    </p:animScale>
                                    <p:animScale>
                                      <p:cBhvr>
                                        <p:cTn id="189" dur="26">
                                          <p:stCondLst>
                                            <p:cond delay="1808"/>
                                          </p:stCondLst>
                                        </p:cTn>
                                        <p:tgtEl>
                                          <p:spTgt spid="18"/>
                                        </p:tgtEl>
                                      </p:cBhvr>
                                      <p:to x="100000" y="95000"/>
                                    </p:animScale>
                                    <p:animScale>
                                      <p:cBhvr>
                                        <p:cTn id="190" dur="166" decel="50000">
                                          <p:stCondLst>
                                            <p:cond delay="1834"/>
                                          </p:stCondLst>
                                        </p:cTn>
                                        <p:tgtEl>
                                          <p:spTgt spid="18"/>
                                        </p:tgtEl>
                                      </p:cBhvr>
                                      <p:to x="100000" y="100000"/>
                                    </p:animScale>
                                  </p:childTnLst>
                                </p:cTn>
                              </p:par>
                            </p:childTnLst>
                          </p:cTn>
                        </p:par>
                        <p:par>
                          <p:cTn id="191" fill="hold">
                            <p:stCondLst>
                              <p:cond delay="22000"/>
                            </p:stCondLst>
                            <p:childTnLst>
                              <p:par>
                                <p:cTn id="192" presetID="26" presetClass="entr" presetSubtype="0" fill="hold" grpId="0" nodeType="afterEffect">
                                  <p:stCondLst>
                                    <p:cond delay="0"/>
                                  </p:stCondLst>
                                  <p:childTnLst>
                                    <p:set>
                                      <p:cBhvr>
                                        <p:cTn id="193" dur="1" fill="hold">
                                          <p:stCondLst>
                                            <p:cond delay="0"/>
                                          </p:stCondLst>
                                        </p:cTn>
                                        <p:tgtEl>
                                          <p:spTgt spid="19"/>
                                        </p:tgtEl>
                                        <p:attrNameLst>
                                          <p:attrName>style.visibility</p:attrName>
                                        </p:attrNameLst>
                                      </p:cBhvr>
                                      <p:to>
                                        <p:strVal val="visible"/>
                                      </p:to>
                                    </p:set>
                                    <p:animEffect transition="in" filter="wipe(down)">
                                      <p:cBhvr>
                                        <p:cTn id="194" dur="580">
                                          <p:stCondLst>
                                            <p:cond delay="0"/>
                                          </p:stCondLst>
                                        </p:cTn>
                                        <p:tgtEl>
                                          <p:spTgt spid="19"/>
                                        </p:tgtEl>
                                      </p:cBhvr>
                                    </p:animEffect>
                                    <p:anim calcmode="lin" valueType="num">
                                      <p:cBhvr>
                                        <p:cTn id="19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00" dur="26">
                                          <p:stCondLst>
                                            <p:cond delay="650"/>
                                          </p:stCondLst>
                                        </p:cTn>
                                        <p:tgtEl>
                                          <p:spTgt spid="19"/>
                                        </p:tgtEl>
                                      </p:cBhvr>
                                      <p:to x="100000" y="60000"/>
                                    </p:animScale>
                                    <p:animScale>
                                      <p:cBhvr>
                                        <p:cTn id="201" dur="166" decel="50000">
                                          <p:stCondLst>
                                            <p:cond delay="676"/>
                                          </p:stCondLst>
                                        </p:cTn>
                                        <p:tgtEl>
                                          <p:spTgt spid="19"/>
                                        </p:tgtEl>
                                      </p:cBhvr>
                                      <p:to x="100000" y="100000"/>
                                    </p:animScale>
                                    <p:animScale>
                                      <p:cBhvr>
                                        <p:cTn id="202" dur="26">
                                          <p:stCondLst>
                                            <p:cond delay="1312"/>
                                          </p:stCondLst>
                                        </p:cTn>
                                        <p:tgtEl>
                                          <p:spTgt spid="19"/>
                                        </p:tgtEl>
                                      </p:cBhvr>
                                      <p:to x="100000" y="80000"/>
                                    </p:animScale>
                                    <p:animScale>
                                      <p:cBhvr>
                                        <p:cTn id="203" dur="166" decel="50000">
                                          <p:stCondLst>
                                            <p:cond delay="1338"/>
                                          </p:stCondLst>
                                        </p:cTn>
                                        <p:tgtEl>
                                          <p:spTgt spid="19"/>
                                        </p:tgtEl>
                                      </p:cBhvr>
                                      <p:to x="100000" y="100000"/>
                                    </p:animScale>
                                    <p:animScale>
                                      <p:cBhvr>
                                        <p:cTn id="204" dur="26">
                                          <p:stCondLst>
                                            <p:cond delay="1642"/>
                                          </p:stCondLst>
                                        </p:cTn>
                                        <p:tgtEl>
                                          <p:spTgt spid="19"/>
                                        </p:tgtEl>
                                      </p:cBhvr>
                                      <p:to x="100000" y="90000"/>
                                    </p:animScale>
                                    <p:animScale>
                                      <p:cBhvr>
                                        <p:cTn id="205" dur="166" decel="50000">
                                          <p:stCondLst>
                                            <p:cond delay="1668"/>
                                          </p:stCondLst>
                                        </p:cTn>
                                        <p:tgtEl>
                                          <p:spTgt spid="19"/>
                                        </p:tgtEl>
                                      </p:cBhvr>
                                      <p:to x="100000" y="100000"/>
                                    </p:animScale>
                                    <p:animScale>
                                      <p:cBhvr>
                                        <p:cTn id="206" dur="26">
                                          <p:stCondLst>
                                            <p:cond delay="1808"/>
                                          </p:stCondLst>
                                        </p:cTn>
                                        <p:tgtEl>
                                          <p:spTgt spid="19"/>
                                        </p:tgtEl>
                                      </p:cBhvr>
                                      <p:to x="100000" y="95000"/>
                                    </p:animScale>
                                    <p:animScale>
                                      <p:cBhvr>
                                        <p:cTn id="207" dur="166" decel="50000">
                                          <p:stCondLst>
                                            <p:cond delay="1834"/>
                                          </p:stCondLst>
                                        </p:cTn>
                                        <p:tgtEl>
                                          <p:spTgt spid="19"/>
                                        </p:tgtEl>
                                      </p:cBhvr>
                                      <p:to x="100000" y="100000"/>
                                    </p:animScale>
                                  </p:childTnLst>
                                </p:cTn>
                              </p:par>
                            </p:childTnLst>
                          </p:cTn>
                        </p:par>
                        <p:par>
                          <p:cTn id="208" fill="hold">
                            <p:stCondLst>
                              <p:cond delay="24000"/>
                            </p:stCondLst>
                            <p:childTnLst>
                              <p:par>
                                <p:cTn id="209" presetID="26" presetClass="entr" presetSubtype="0" fill="hold" grpId="0" nodeType="afterEffect">
                                  <p:stCondLst>
                                    <p:cond delay="0"/>
                                  </p:stCondLst>
                                  <p:childTnLst>
                                    <p:set>
                                      <p:cBhvr>
                                        <p:cTn id="210" dur="1" fill="hold">
                                          <p:stCondLst>
                                            <p:cond delay="0"/>
                                          </p:stCondLst>
                                        </p:cTn>
                                        <p:tgtEl>
                                          <p:spTgt spid="17"/>
                                        </p:tgtEl>
                                        <p:attrNameLst>
                                          <p:attrName>style.visibility</p:attrName>
                                        </p:attrNameLst>
                                      </p:cBhvr>
                                      <p:to>
                                        <p:strVal val="visible"/>
                                      </p:to>
                                    </p:set>
                                    <p:animEffect transition="in" filter="wipe(down)">
                                      <p:cBhvr>
                                        <p:cTn id="211" dur="580">
                                          <p:stCondLst>
                                            <p:cond delay="0"/>
                                          </p:stCondLst>
                                        </p:cTn>
                                        <p:tgtEl>
                                          <p:spTgt spid="17"/>
                                        </p:tgtEl>
                                      </p:cBhvr>
                                    </p:animEffect>
                                    <p:anim calcmode="lin" valueType="num">
                                      <p:cBhvr>
                                        <p:cTn id="21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17" dur="26">
                                          <p:stCondLst>
                                            <p:cond delay="650"/>
                                          </p:stCondLst>
                                        </p:cTn>
                                        <p:tgtEl>
                                          <p:spTgt spid="17"/>
                                        </p:tgtEl>
                                      </p:cBhvr>
                                      <p:to x="100000" y="60000"/>
                                    </p:animScale>
                                    <p:animScale>
                                      <p:cBhvr>
                                        <p:cTn id="218" dur="166" decel="50000">
                                          <p:stCondLst>
                                            <p:cond delay="676"/>
                                          </p:stCondLst>
                                        </p:cTn>
                                        <p:tgtEl>
                                          <p:spTgt spid="17"/>
                                        </p:tgtEl>
                                      </p:cBhvr>
                                      <p:to x="100000" y="100000"/>
                                    </p:animScale>
                                    <p:animScale>
                                      <p:cBhvr>
                                        <p:cTn id="219" dur="26">
                                          <p:stCondLst>
                                            <p:cond delay="1312"/>
                                          </p:stCondLst>
                                        </p:cTn>
                                        <p:tgtEl>
                                          <p:spTgt spid="17"/>
                                        </p:tgtEl>
                                      </p:cBhvr>
                                      <p:to x="100000" y="80000"/>
                                    </p:animScale>
                                    <p:animScale>
                                      <p:cBhvr>
                                        <p:cTn id="220" dur="166" decel="50000">
                                          <p:stCondLst>
                                            <p:cond delay="1338"/>
                                          </p:stCondLst>
                                        </p:cTn>
                                        <p:tgtEl>
                                          <p:spTgt spid="17"/>
                                        </p:tgtEl>
                                      </p:cBhvr>
                                      <p:to x="100000" y="100000"/>
                                    </p:animScale>
                                    <p:animScale>
                                      <p:cBhvr>
                                        <p:cTn id="221" dur="26">
                                          <p:stCondLst>
                                            <p:cond delay="1642"/>
                                          </p:stCondLst>
                                        </p:cTn>
                                        <p:tgtEl>
                                          <p:spTgt spid="17"/>
                                        </p:tgtEl>
                                      </p:cBhvr>
                                      <p:to x="100000" y="90000"/>
                                    </p:animScale>
                                    <p:animScale>
                                      <p:cBhvr>
                                        <p:cTn id="222" dur="166" decel="50000">
                                          <p:stCondLst>
                                            <p:cond delay="1668"/>
                                          </p:stCondLst>
                                        </p:cTn>
                                        <p:tgtEl>
                                          <p:spTgt spid="17"/>
                                        </p:tgtEl>
                                      </p:cBhvr>
                                      <p:to x="100000" y="100000"/>
                                    </p:animScale>
                                    <p:animScale>
                                      <p:cBhvr>
                                        <p:cTn id="223" dur="26">
                                          <p:stCondLst>
                                            <p:cond delay="1808"/>
                                          </p:stCondLst>
                                        </p:cTn>
                                        <p:tgtEl>
                                          <p:spTgt spid="17"/>
                                        </p:tgtEl>
                                      </p:cBhvr>
                                      <p:to x="100000" y="95000"/>
                                    </p:animScale>
                                    <p:animScale>
                                      <p:cBhvr>
                                        <p:cTn id="224" dur="166" decel="50000">
                                          <p:stCondLst>
                                            <p:cond delay="1834"/>
                                          </p:stCondLst>
                                        </p:cTn>
                                        <p:tgtEl>
                                          <p:spTgt spid="17"/>
                                        </p:tgtEl>
                                      </p:cBhvr>
                                      <p:to x="100000" y="100000"/>
                                    </p:animScale>
                                  </p:childTnLst>
                                </p:cTn>
                              </p:par>
                            </p:childTnLst>
                          </p:cTn>
                        </p:par>
                        <p:par>
                          <p:cTn id="225" fill="hold">
                            <p:stCondLst>
                              <p:cond delay="26000"/>
                            </p:stCondLst>
                            <p:childTnLst>
                              <p:par>
                                <p:cTn id="226" presetID="26" presetClass="entr" presetSubtype="0" fill="hold" grpId="0" nodeType="afterEffect">
                                  <p:stCondLst>
                                    <p:cond delay="0"/>
                                  </p:stCondLst>
                                  <p:childTnLst>
                                    <p:set>
                                      <p:cBhvr>
                                        <p:cTn id="227" dur="1" fill="hold">
                                          <p:stCondLst>
                                            <p:cond delay="0"/>
                                          </p:stCondLst>
                                        </p:cTn>
                                        <p:tgtEl>
                                          <p:spTgt spid="20"/>
                                        </p:tgtEl>
                                        <p:attrNameLst>
                                          <p:attrName>style.visibility</p:attrName>
                                        </p:attrNameLst>
                                      </p:cBhvr>
                                      <p:to>
                                        <p:strVal val="visible"/>
                                      </p:to>
                                    </p:set>
                                    <p:animEffect transition="in" filter="wipe(down)">
                                      <p:cBhvr>
                                        <p:cTn id="228" dur="580">
                                          <p:stCondLst>
                                            <p:cond delay="0"/>
                                          </p:stCondLst>
                                        </p:cTn>
                                        <p:tgtEl>
                                          <p:spTgt spid="20"/>
                                        </p:tgtEl>
                                      </p:cBhvr>
                                    </p:animEffect>
                                    <p:anim calcmode="lin" valueType="num">
                                      <p:cBhvr>
                                        <p:cTn id="22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3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3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3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3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34" dur="26">
                                          <p:stCondLst>
                                            <p:cond delay="650"/>
                                          </p:stCondLst>
                                        </p:cTn>
                                        <p:tgtEl>
                                          <p:spTgt spid="20"/>
                                        </p:tgtEl>
                                      </p:cBhvr>
                                      <p:to x="100000" y="60000"/>
                                    </p:animScale>
                                    <p:animScale>
                                      <p:cBhvr>
                                        <p:cTn id="235" dur="166" decel="50000">
                                          <p:stCondLst>
                                            <p:cond delay="676"/>
                                          </p:stCondLst>
                                        </p:cTn>
                                        <p:tgtEl>
                                          <p:spTgt spid="20"/>
                                        </p:tgtEl>
                                      </p:cBhvr>
                                      <p:to x="100000" y="100000"/>
                                    </p:animScale>
                                    <p:animScale>
                                      <p:cBhvr>
                                        <p:cTn id="236" dur="26">
                                          <p:stCondLst>
                                            <p:cond delay="1312"/>
                                          </p:stCondLst>
                                        </p:cTn>
                                        <p:tgtEl>
                                          <p:spTgt spid="20"/>
                                        </p:tgtEl>
                                      </p:cBhvr>
                                      <p:to x="100000" y="80000"/>
                                    </p:animScale>
                                    <p:animScale>
                                      <p:cBhvr>
                                        <p:cTn id="237" dur="166" decel="50000">
                                          <p:stCondLst>
                                            <p:cond delay="1338"/>
                                          </p:stCondLst>
                                        </p:cTn>
                                        <p:tgtEl>
                                          <p:spTgt spid="20"/>
                                        </p:tgtEl>
                                      </p:cBhvr>
                                      <p:to x="100000" y="100000"/>
                                    </p:animScale>
                                    <p:animScale>
                                      <p:cBhvr>
                                        <p:cTn id="238" dur="26">
                                          <p:stCondLst>
                                            <p:cond delay="1642"/>
                                          </p:stCondLst>
                                        </p:cTn>
                                        <p:tgtEl>
                                          <p:spTgt spid="20"/>
                                        </p:tgtEl>
                                      </p:cBhvr>
                                      <p:to x="100000" y="90000"/>
                                    </p:animScale>
                                    <p:animScale>
                                      <p:cBhvr>
                                        <p:cTn id="239" dur="166" decel="50000">
                                          <p:stCondLst>
                                            <p:cond delay="1668"/>
                                          </p:stCondLst>
                                        </p:cTn>
                                        <p:tgtEl>
                                          <p:spTgt spid="20"/>
                                        </p:tgtEl>
                                      </p:cBhvr>
                                      <p:to x="100000" y="100000"/>
                                    </p:animScale>
                                    <p:animScale>
                                      <p:cBhvr>
                                        <p:cTn id="240" dur="26">
                                          <p:stCondLst>
                                            <p:cond delay="1808"/>
                                          </p:stCondLst>
                                        </p:cTn>
                                        <p:tgtEl>
                                          <p:spTgt spid="20"/>
                                        </p:tgtEl>
                                      </p:cBhvr>
                                      <p:to x="100000" y="95000"/>
                                    </p:animScale>
                                    <p:animScale>
                                      <p:cBhvr>
                                        <p:cTn id="241" dur="166" decel="50000">
                                          <p:stCondLst>
                                            <p:cond delay="1834"/>
                                          </p:stCondLst>
                                        </p:cTn>
                                        <p:tgtEl>
                                          <p:spTgt spid="20"/>
                                        </p:tgtEl>
                                      </p:cBhvr>
                                      <p:to x="100000" y="100000"/>
                                    </p:animScale>
                                  </p:childTnLst>
                                </p:cTn>
                              </p:par>
                            </p:childTnLst>
                          </p:cTn>
                        </p:par>
                        <p:par>
                          <p:cTn id="242" fill="hold">
                            <p:stCondLst>
                              <p:cond delay="28000"/>
                            </p:stCondLst>
                            <p:childTnLst>
                              <p:par>
                                <p:cTn id="243" presetID="26" presetClass="entr" presetSubtype="0" fill="hold" grpId="0" nodeType="afterEffect">
                                  <p:stCondLst>
                                    <p:cond delay="0"/>
                                  </p:stCondLst>
                                  <p:childTnLst>
                                    <p:set>
                                      <p:cBhvr>
                                        <p:cTn id="244" dur="1" fill="hold">
                                          <p:stCondLst>
                                            <p:cond delay="0"/>
                                          </p:stCondLst>
                                        </p:cTn>
                                        <p:tgtEl>
                                          <p:spTgt spid="21"/>
                                        </p:tgtEl>
                                        <p:attrNameLst>
                                          <p:attrName>style.visibility</p:attrName>
                                        </p:attrNameLst>
                                      </p:cBhvr>
                                      <p:to>
                                        <p:strVal val="visible"/>
                                      </p:to>
                                    </p:set>
                                    <p:animEffect transition="in" filter="wipe(down)">
                                      <p:cBhvr>
                                        <p:cTn id="245" dur="580">
                                          <p:stCondLst>
                                            <p:cond delay="0"/>
                                          </p:stCondLst>
                                        </p:cTn>
                                        <p:tgtEl>
                                          <p:spTgt spid="21"/>
                                        </p:tgtEl>
                                      </p:cBhvr>
                                    </p:animEffect>
                                    <p:anim calcmode="lin" valueType="num">
                                      <p:cBhvr>
                                        <p:cTn id="24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51" dur="26">
                                          <p:stCondLst>
                                            <p:cond delay="650"/>
                                          </p:stCondLst>
                                        </p:cTn>
                                        <p:tgtEl>
                                          <p:spTgt spid="21"/>
                                        </p:tgtEl>
                                      </p:cBhvr>
                                      <p:to x="100000" y="60000"/>
                                    </p:animScale>
                                    <p:animScale>
                                      <p:cBhvr>
                                        <p:cTn id="252" dur="166" decel="50000">
                                          <p:stCondLst>
                                            <p:cond delay="676"/>
                                          </p:stCondLst>
                                        </p:cTn>
                                        <p:tgtEl>
                                          <p:spTgt spid="21"/>
                                        </p:tgtEl>
                                      </p:cBhvr>
                                      <p:to x="100000" y="100000"/>
                                    </p:animScale>
                                    <p:animScale>
                                      <p:cBhvr>
                                        <p:cTn id="253" dur="26">
                                          <p:stCondLst>
                                            <p:cond delay="1312"/>
                                          </p:stCondLst>
                                        </p:cTn>
                                        <p:tgtEl>
                                          <p:spTgt spid="21"/>
                                        </p:tgtEl>
                                      </p:cBhvr>
                                      <p:to x="100000" y="80000"/>
                                    </p:animScale>
                                    <p:animScale>
                                      <p:cBhvr>
                                        <p:cTn id="254" dur="166" decel="50000">
                                          <p:stCondLst>
                                            <p:cond delay="1338"/>
                                          </p:stCondLst>
                                        </p:cTn>
                                        <p:tgtEl>
                                          <p:spTgt spid="21"/>
                                        </p:tgtEl>
                                      </p:cBhvr>
                                      <p:to x="100000" y="100000"/>
                                    </p:animScale>
                                    <p:animScale>
                                      <p:cBhvr>
                                        <p:cTn id="255" dur="26">
                                          <p:stCondLst>
                                            <p:cond delay="1642"/>
                                          </p:stCondLst>
                                        </p:cTn>
                                        <p:tgtEl>
                                          <p:spTgt spid="21"/>
                                        </p:tgtEl>
                                      </p:cBhvr>
                                      <p:to x="100000" y="90000"/>
                                    </p:animScale>
                                    <p:animScale>
                                      <p:cBhvr>
                                        <p:cTn id="256" dur="166" decel="50000">
                                          <p:stCondLst>
                                            <p:cond delay="1668"/>
                                          </p:stCondLst>
                                        </p:cTn>
                                        <p:tgtEl>
                                          <p:spTgt spid="21"/>
                                        </p:tgtEl>
                                      </p:cBhvr>
                                      <p:to x="100000" y="100000"/>
                                    </p:animScale>
                                    <p:animScale>
                                      <p:cBhvr>
                                        <p:cTn id="257" dur="26">
                                          <p:stCondLst>
                                            <p:cond delay="1808"/>
                                          </p:stCondLst>
                                        </p:cTn>
                                        <p:tgtEl>
                                          <p:spTgt spid="21"/>
                                        </p:tgtEl>
                                      </p:cBhvr>
                                      <p:to x="100000" y="95000"/>
                                    </p:animScale>
                                    <p:animScale>
                                      <p:cBhvr>
                                        <p:cTn id="258" dur="166" decel="50000">
                                          <p:stCondLst>
                                            <p:cond delay="1834"/>
                                          </p:stCondLst>
                                        </p:cTn>
                                        <p:tgtEl>
                                          <p:spTgt spid="21"/>
                                        </p:tgtEl>
                                      </p:cBhvr>
                                      <p:to x="100000" y="100000"/>
                                    </p:animScale>
                                  </p:childTnLst>
                                </p:cTn>
                              </p:par>
                            </p:childTnLst>
                          </p:cTn>
                        </p:par>
                        <p:par>
                          <p:cTn id="259" fill="hold">
                            <p:stCondLst>
                              <p:cond delay="30000"/>
                            </p:stCondLst>
                            <p:childTnLst>
                              <p:par>
                                <p:cTn id="260" presetID="26" presetClass="entr" presetSubtype="0" fill="hold" grpId="0" nodeType="afterEffect">
                                  <p:stCondLst>
                                    <p:cond delay="0"/>
                                  </p:stCondLst>
                                  <p:childTnLst>
                                    <p:set>
                                      <p:cBhvr>
                                        <p:cTn id="261" dur="1" fill="hold">
                                          <p:stCondLst>
                                            <p:cond delay="0"/>
                                          </p:stCondLst>
                                        </p:cTn>
                                        <p:tgtEl>
                                          <p:spTgt spid="22"/>
                                        </p:tgtEl>
                                        <p:attrNameLst>
                                          <p:attrName>style.visibility</p:attrName>
                                        </p:attrNameLst>
                                      </p:cBhvr>
                                      <p:to>
                                        <p:strVal val="visible"/>
                                      </p:to>
                                    </p:set>
                                    <p:animEffect transition="in" filter="wipe(down)">
                                      <p:cBhvr>
                                        <p:cTn id="262" dur="580">
                                          <p:stCondLst>
                                            <p:cond delay="0"/>
                                          </p:stCondLst>
                                        </p:cTn>
                                        <p:tgtEl>
                                          <p:spTgt spid="22"/>
                                        </p:tgtEl>
                                      </p:cBhvr>
                                    </p:animEffect>
                                    <p:anim calcmode="lin" valueType="num">
                                      <p:cBhvr>
                                        <p:cTn id="26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6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6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6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68" dur="26">
                                          <p:stCondLst>
                                            <p:cond delay="650"/>
                                          </p:stCondLst>
                                        </p:cTn>
                                        <p:tgtEl>
                                          <p:spTgt spid="22"/>
                                        </p:tgtEl>
                                      </p:cBhvr>
                                      <p:to x="100000" y="60000"/>
                                    </p:animScale>
                                    <p:animScale>
                                      <p:cBhvr>
                                        <p:cTn id="269" dur="166" decel="50000">
                                          <p:stCondLst>
                                            <p:cond delay="676"/>
                                          </p:stCondLst>
                                        </p:cTn>
                                        <p:tgtEl>
                                          <p:spTgt spid="22"/>
                                        </p:tgtEl>
                                      </p:cBhvr>
                                      <p:to x="100000" y="100000"/>
                                    </p:animScale>
                                    <p:animScale>
                                      <p:cBhvr>
                                        <p:cTn id="270" dur="26">
                                          <p:stCondLst>
                                            <p:cond delay="1312"/>
                                          </p:stCondLst>
                                        </p:cTn>
                                        <p:tgtEl>
                                          <p:spTgt spid="22"/>
                                        </p:tgtEl>
                                      </p:cBhvr>
                                      <p:to x="100000" y="80000"/>
                                    </p:animScale>
                                    <p:animScale>
                                      <p:cBhvr>
                                        <p:cTn id="271" dur="166" decel="50000">
                                          <p:stCondLst>
                                            <p:cond delay="1338"/>
                                          </p:stCondLst>
                                        </p:cTn>
                                        <p:tgtEl>
                                          <p:spTgt spid="22"/>
                                        </p:tgtEl>
                                      </p:cBhvr>
                                      <p:to x="100000" y="100000"/>
                                    </p:animScale>
                                    <p:animScale>
                                      <p:cBhvr>
                                        <p:cTn id="272" dur="26">
                                          <p:stCondLst>
                                            <p:cond delay="1642"/>
                                          </p:stCondLst>
                                        </p:cTn>
                                        <p:tgtEl>
                                          <p:spTgt spid="22"/>
                                        </p:tgtEl>
                                      </p:cBhvr>
                                      <p:to x="100000" y="90000"/>
                                    </p:animScale>
                                    <p:animScale>
                                      <p:cBhvr>
                                        <p:cTn id="273" dur="166" decel="50000">
                                          <p:stCondLst>
                                            <p:cond delay="1668"/>
                                          </p:stCondLst>
                                        </p:cTn>
                                        <p:tgtEl>
                                          <p:spTgt spid="22"/>
                                        </p:tgtEl>
                                      </p:cBhvr>
                                      <p:to x="100000" y="100000"/>
                                    </p:animScale>
                                    <p:animScale>
                                      <p:cBhvr>
                                        <p:cTn id="274" dur="26">
                                          <p:stCondLst>
                                            <p:cond delay="1808"/>
                                          </p:stCondLst>
                                        </p:cTn>
                                        <p:tgtEl>
                                          <p:spTgt spid="22"/>
                                        </p:tgtEl>
                                      </p:cBhvr>
                                      <p:to x="100000" y="95000"/>
                                    </p:animScale>
                                    <p:animScale>
                                      <p:cBhvr>
                                        <p:cTn id="275" dur="166" decel="50000">
                                          <p:stCondLst>
                                            <p:cond delay="1834"/>
                                          </p:stCondLst>
                                        </p:cTn>
                                        <p:tgtEl>
                                          <p:spTgt spid="22"/>
                                        </p:tgtEl>
                                      </p:cBhvr>
                                      <p:to x="100000" y="100000"/>
                                    </p:animScale>
                                  </p:childTnLst>
                                </p:cTn>
                              </p:par>
                            </p:childTnLst>
                          </p:cTn>
                        </p:par>
                        <p:par>
                          <p:cTn id="276" fill="hold">
                            <p:stCondLst>
                              <p:cond delay="32000"/>
                            </p:stCondLst>
                            <p:childTnLst>
                              <p:par>
                                <p:cTn id="277" presetID="26" presetClass="entr" presetSubtype="0" fill="hold" grpId="0" nodeType="afterEffect">
                                  <p:stCondLst>
                                    <p:cond delay="0"/>
                                  </p:stCondLst>
                                  <p:childTnLst>
                                    <p:set>
                                      <p:cBhvr>
                                        <p:cTn id="278" dur="1" fill="hold">
                                          <p:stCondLst>
                                            <p:cond delay="0"/>
                                          </p:stCondLst>
                                        </p:cTn>
                                        <p:tgtEl>
                                          <p:spTgt spid="23"/>
                                        </p:tgtEl>
                                        <p:attrNameLst>
                                          <p:attrName>style.visibility</p:attrName>
                                        </p:attrNameLst>
                                      </p:cBhvr>
                                      <p:to>
                                        <p:strVal val="visible"/>
                                      </p:to>
                                    </p:set>
                                    <p:animEffect transition="in" filter="wipe(down)">
                                      <p:cBhvr>
                                        <p:cTn id="279" dur="580">
                                          <p:stCondLst>
                                            <p:cond delay="0"/>
                                          </p:stCondLst>
                                        </p:cTn>
                                        <p:tgtEl>
                                          <p:spTgt spid="23"/>
                                        </p:tgtEl>
                                      </p:cBhvr>
                                    </p:animEffect>
                                    <p:anim calcmode="lin" valueType="num">
                                      <p:cBhvr>
                                        <p:cTn id="28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85" dur="26">
                                          <p:stCondLst>
                                            <p:cond delay="650"/>
                                          </p:stCondLst>
                                        </p:cTn>
                                        <p:tgtEl>
                                          <p:spTgt spid="23"/>
                                        </p:tgtEl>
                                      </p:cBhvr>
                                      <p:to x="100000" y="60000"/>
                                    </p:animScale>
                                    <p:animScale>
                                      <p:cBhvr>
                                        <p:cTn id="286" dur="166" decel="50000">
                                          <p:stCondLst>
                                            <p:cond delay="676"/>
                                          </p:stCondLst>
                                        </p:cTn>
                                        <p:tgtEl>
                                          <p:spTgt spid="23"/>
                                        </p:tgtEl>
                                      </p:cBhvr>
                                      <p:to x="100000" y="100000"/>
                                    </p:animScale>
                                    <p:animScale>
                                      <p:cBhvr>
                                        <p:cTn id="287" dur="26">
                                          <p:stCondLst>
                                            <p:cond delay="1312"/>
                                          </p:stCondLst>
                                        </p:cTn>
                                        <p:tgtEl>
                                          <p:spTgt spid="23"/>
                                        </p:tgtEl>
                                      </p:cBhvr>
                                      <p:to x="100000" y="80000"/>
                                    </p:animScale>
                                    <p:animScale>
                                      <p:cBhvr>
                                        <p:cTn id="288" dur="166" decel="50000">
                                          <p:stCondLst>
                                            <p:cond delay="1338"/>
                                          </p:stCondLst>
                                        </p:cTn>
                                        <p:tgtEl>
                                          <p:spTgt spid="23"/>
                                        </p:tgtEl>
                                      </p:cBhvr>
                                      <p:to x="100000" y="100000"/>
                                    </p:animScale>
                                    <p:animScale>
                                      <p:cBhvr>
                                        <p:cTn id="289" dur="26">
                                          <p:stCondLst>
                                            <p:cond delay="1642"/>
                                          </p:stCondLst>
                                        </p:cTn>
                                        <p:tgtEl>
                                          <p:spTgt spid="23"/>
                                        </p:tgtEl>
                                      </p:cBhvr>
                                      <p:to x="100000" y="90000"/>
                                    </p:animScale>
                                    <p:animScale>
                                      <p:cBhvr>
                                        <p:cTn id="290" dur="166" decel="50000">
                                          <p:stCondLst>
                                            <p:cond delay="1668"/>
                                          </p:stCondLst>
                                        </p:cTn>
                                        <p:tgtEl>
                                          <p:spTgt spid="23"/>
                                        </p:tgtEl>
                                      </p:cBhvr>
                                      <p:to x="100000" y="100000"/>
                                    </p:animScale>
                                    <p:animScale>
                                      <p:cBhvr>
                                        <p:cTn id="291" dur="26">
                                          <p:stCondLst>
                                            <p:cond delay="1808"/>
                                          </p:stCondLst>
                                        </p:cTn>
                                        <p:tgtEl>
                                          <p:spTgt spid="23"/>
                                        </p:tgtEl>
                                      </p:cBhvr>
                                      <p:to x="100000" y="95000"/>
                                    </p:animScale>
                                    <p:animScale>
                                      <p:cBhvr>
                                        <p:cTn id="292" dur="166" decel="50000">
                                          <p:stCondLst>
                                            <p:cond delay="1834"/>
                                          </p:stCondLst>
                                        </p:cTn>
                                        <p:tgtEl>
                                          <p:spTgt spid="23"/>
                                        </p:tgtEl>
                                      </p:cBhvr>
                                      <p:to x="100000" y="100000"/>
                                    </p:animScale>
                                  </p:childTnLst>
                                </p:cTn>
                              </p:par>
                            </p:childTnLst>
                          </p:cTn>
                        </p:par>
                        <p:par>
                          <p:cTn id="293" fill="hold">
                            <p:stCondLst>
                              <p:cond delay="34000"/>
                            </p:stCondLst>
                            <p:childTnLst>
                              <p:par>
                                <p:cTn id="294" presetID="26" presetClass="entr" presetSubtype="0" fill="hold" grpId="0" nodeType="afterEffect">
                                  <p:stCondLst>
                                    <p:cond delay="0"/>
                                  </p:stCondLst>
                                  <p:childTnLst>
                                    <p:set>
                                      <p:cBhvr>
                                        <p:cTn id="295" dur="1" fill="hold">
                                          <p:stCondLst>
                                            <p:cond delay="0"/>
                                          </p:stCondLst>
                                        </p:cTn>
                                        <p:tgtEl>
                                          <p:spTgt spid="24"/>
                                        </p:tgtEl>
                                        <p:attrNameLst>
                                          <p:attrName>style.visibility</p:attrName>
                                        </p:attrNameLst>
                                      </p:cBhvr>
                                      <p:to>
                                        <p:strVal val="visible"/>
                                      </p:to>
                                    </p:set>
                                    <p:animEffect transition="in" filter="wipe(down)">
                                      <p:cBhvr>
                                        <p:cTn id="296" dur="580">
                                          <p:stCondLst>
                                            <p:cond delay="0"/>
                                          </p:stCondLst>
                                        </p:cTn>
                                        <p:tgtEl>
                                          <p:spTgt spid="24"/>
                                        </p:tgtEl>
                                      </p:cBhvr>
                                    </p:animEffect>
                                    <p:anim calcmode="lin" valueType="num">
                                      <p:cBhvr>
                                        <p:cTn id="29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9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9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0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0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02" dur="26">
                                          <p:stCondLst>
                                            <p:cond delay="650"/>
                                          </p:stCondLst>
                                        </p:cTn>
                                        <p:tgtEl>
                                          <p:spTgt spid="24"/>
                                        </p:tgtEl>
                                      </p:cBhvr>
                                      <p:to x="100000" y="60000"/>
                                    </p:animScale>
                                    <p:animScale>
                                      <p:cBhvr>
                                        <p:cTn id="303" dur="166" decel="50000">
                                          <p:stCondLst>
                                            <p:cond delay="676"/>
                                          </p:stCondLst>
                                        </p:cTn>
                                        <p:tgtEl>
                                          <p:spTgt spid="24"/>
                                        </p:tgtEl>
                                      </p:cBhvr>
                                      <p:to x="100000" y="100000"/>
                                    </p:animScale>
                                    <p:animScale>
                                      <p:cBhvr>
                                        <p:cTn id="304" dur="26">
                                          <p:stCondLst>
                                            <p:cond delay="1312"/>
                                          </p:stCondLst>
                                        </p:cTn>
                                        <p:tgtEl>
                                          <p:spTgt spid="24"/>
                                        </p:tgtEl>
                                      </p:cBhvr>
                                      <p:to x="100000" y="80000"/>
                                    </p:animScale>
                                    <p:animScale>
                                      <p:cBhvr>
                                        <p:cTn id="305" dur="166" decel="50000">
                                          <p:stCondLst>
                                            <p:cond delay="1338"/>
                                          </p:stCondLst>
                                        </p:cTn>
                                        <p:tgtEl>
                                          <p:spTgt spid="24"/>
                                        </p:tgtEl>
                                      </p:cBhvr>
                                      <p:to x="100000" y="100000"/>
                                    </p:animScale>
                                    <p:animScale>
                                      <p:cBhvr>
                                        <p:cTn id="306" dur="26">
                                          <p:stCondLst>
                                            <p:cond delay="1642"/>
                                          </p:stCondLst>
                                        </p:cTn>
                                        <p:tgtEl>
                                          <p:spTgt spid="24"/>
                                        </p:tgtEl>
                                      </p:cBhvr>
                                      <p:to x="100000" y="90000"/>
                                    </p:animScale>
                                    <p:animScale>
                                      <p:cBhvr>
                                        <p:cTn id="307" dur="166" decel="50000">
                                          <p:stCondLst>
                                            <p:cond delay="1668"/>
                                          </p:stCondLst>
                                        </p:cTn>
                                        <p:tgtEl>
                                          <p:spTgt spid="24"/>
                                        </p:tgtEl>
                                      </p:cBhvr>
                                      <p:to x="100000" y="100000"/>
                                    </p:animScale>
                                    <p:animScale>
                                      <p:cBhvr>
                                        <p:cTn id="308" dur="26">
                                          <p:stCondLst>
                                            <p:cond delay="1808"/>
                                          </p:stCondLst>
                                        </p:cTn>
                                        <p:tgtEl>
                                          <p:spTgt spid="24"/>
                                        </p:tgtEl>
                                      </p:cBhvr>
                                      <p:to x="100000" y="95000"/>
                                    </p:animScale>
                                    <p:animScale>
                                      <p:cBhvr>
                                        <p:cTn id="309"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2" grpId="0" animBg="1"/>
      <p:bldP spid="13" grpId="0" animBg="1"/>
      <p:bldP spid="14" grpId="0" animBg="1"/>
      <p:bldP spid="15" grpId="0" animBg="1"/>
      <p:bldP spid="16" grpId="0" animBg="1"/>
      <p:bldP spid="18" grpId="0" animBg="1"/>
      <p:bldP spid="19" grpId="0" animBg="1"/>
      <p:bldP spid="17" grpId="0" animBg="1"/>
      <p:bldP spid="20" grpId="0" animBg="1"/>
      <p:bldP spid="21" grpId="0" animBg="1"/>
      <p:bldP spid="22" grpId="0" animBg="1"/>
      <p:bldP spid="23" grpId="0" animBg="1"/>
      <p:bldP spid="24"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1457424" y="824268"/>
            <a:ext cx="5372174" cy="646331"/>
          </a:xfrm>
          <a:prstGeom prst="rect">
            <a:avLst/>
          </a:prstGeom>
        </p:spPr>
        <p:txBody>
          <a:bodyPr wrap="square">
            <a:spAutoFit/>
          </a:bodyPr>
          <a:lstStyle/>
          <a:p>
            <a:r>
              <a:rPr lang="tr-TR" dirty="0">
                <a:latin typeface="+mn-lt"/>
              </a:rPr>
              <a:t>Neden sigara içmiyorsunuz? Sebepleri üzerine düşünün ve </a:t>
            </a:r>
            <a:r>
              <a:rPr lang="tr-TR" dirty="0" smtClean="0">
                <a:latin typeface="+mn-lt"/>
              </a:rPr>
              <a:t>arkadaşlarınızla paylaşın.</a:t>
            </a:r>
            <a:endParaRPr lang="tr-TR" dirty="0">
              <a:latin typeface="+mn-lt"/>
            </a:endParaRPr>
          </a:p>
        </p:txBody>
      </p:sp>
      <p:sp>
        <p:nvSpPr>
          <p:cNvPr id="7" name="Dikdörtgen 6"/>
          <p:cNvSpPr/>
          <p:nvPr/>
        </p:nvSpPr>
        <p:spPr>
          <a:xfrm>
            <a:off x="1425556" y="206641"/>
            <a:ext cx="6844118" cy="584775"/>
          </a:xfrm>
          <a:prstGeom prst="rect">
            <a:avLst/>
          </a:prstGeom>
        </p:spPr>
        <p:txBody>
          <a:bodyPr wrap="none">
            <a:spAutoFit/>
          </a:bodyPr>
          <a:lstStyle/>
          <a:p>
            <a:r>
              <a:rPr lang="tr-TR" sz="3200" dirty="0" smtClean="0">
                <a:solidFill>
                  <a:srgbClr val="FF0000"/>
                </a:solidFill>
                <a:latin typeface="+mn-lt"/>
              </a:rPr>
              <a:t>Sigara İçmeyi Hiç Düşünmedim. Çünkü…</a:t>
            </a:r>
            <a:endParaRPr lang="tr-TR" sz="3200" dirty="0">
              <a:solidFill>
                <a:srgbClr val="FF0000"/>
              </a:solidFill>
              <a:latin typeface="+mn-lt"/>
            </a:endParaRPr>
          </a:p>
        </p:txBody>
      </p:sp>
      <p:sp>
        <p:nvSpPr>
          <p:cNvPr id="18" name="Dikdörtgen 17"/>
          <p:cNvSpPr/>
          <p:nvPr/>
        </p:nvSpPr>
        <p:spPr>
          <a:xfrm>
            <a:off x="-992" y="616008"/>
            <a:ext cx="3708896" cy="4801314"/>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pic>
        <p:nvPicPr>
          <p:cNvPr id="1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2" name="Dikdörtgen 1"/>
          <p:cNvSpPr/>
          <p:nvPr/>
        </p:nvSpPr>
        <p:spPr>
          <a:xfrm>
            <a:off x="4644008" y="1772816"/>
            <a:ext cx="4824536" cy="1200329"/>
          </a:xfrm>
          <a:prstGeom prst="rect">
            <a:avLst/>
          </a:prstGeom>
        </p:spPr>
        <p:txBody>
          <a:bodyPr wrap="square">
            <a:spAutoFit/>
          </a:bodyPr>
          <a:lstStyle/>
          <a:p>
            <a:r>
              <a:rPr lang="tr-TR" sz="2400" dirty="0" smtClean="0">
                <a:latin typeface="+mn-lt"/>
              </a:rPr>
              <a:t>Çünkü sigaradan çıkan </a:t>
            </a:r>
            <a:r>
              <a:rPr lang="tr-TR" sz="2400" dirty="0">
                <a:latin typeface="+mn-lt"/>
              </a:rPr>
              <a:t>zararlı maddelerin havayı kirletmesini istemiyorum.</a:t>
            </a:r>
          </a:p>
        </p:txBody>
      </p:sp>
      <p:sp>
        <p:nvSpPr>
          <p:cNvPr id="8" name="Dikdörtgen 7"/>
          <p:cNvSpPr/>
          <p:nvPr/>
        </p:nvSpPr>
        <p:spPr>
          <a:xfrm>
            <a:off x="251056" y="2780928"/>
            <a:ext cx="2999025" cy="707886"/>
          </a:xfrm>
          <a:prstGeom prst="rect">
            <a:avLst/>
          </a:prstGeom>
        </p:spPr>
        <p:txBody>
          <a:bodyPr wrap="square">
            <a:spAutoFit/>
          </a:bodyPr>
          <a:lstStyle/>
          <a:p>
            <a:r>
              <a:rPr lang="tr-TR" sz="2000" dirty="0" smtClean="0">
                <a:latin typeface="+mn-lt"/>
              </a:rPr>
              <a:t>Çünkü başka insanlara zarar vermek istemiyorum.</a:t>
            </a:r>
            <a:endParaRPr lang="tr-TR" sz="2000" dirty="0">
              <a:latin typeface="+mn-lt"/>
            </a:endParaRPr>
          </a:p>
        </p:txBody>
      </p:sp>
      <p:sp>
        <p:nvSpPr>
          <p:cNvPr id="9" name="Dikdörtgen 8"/>
          <p:cNvSpPr/>
          <p:nvPr/>
        </p:nvSpPr>
        <p:spPr>
          <a:xfrm>
            <a:off x="358788" y="5808166"/>
            <a:ext cx="4657044" cy="1077218"/>
          </a:xfrm>
          <a:prstGeom prst="rect">
            <a:avLst/>
          </a:prstGeom>
        </p:spPr>
        <p:txBody>
          <a:bodyPr wrap="none">
            <a:spAutoFit/>
          </a:bodyPr>
          <a:lstStyle/>
          <a:p>
            <a:r>
              <a:rPr lang="tr-TR" sz="3200" dirty="0" smtClean="0">
                <a:latin typeface="+mn-lt"/>
              </a:rPr>
              <a:t>Çünkü kimsenin benim için</a:t>
            </a:r>
            <a:br>
              <a:rPr lang="tr-TR" sz="3200" dirty="0" smtClean="0">
                <a:latin typeface="+mn-lt"/>
              </a:rPr>
            </a:br>
            <a:r>
              <a:rPr lang="tr-TR" sz="3200" dirty="0" smtClean="0">
                <a:latin typeface="+mn-lt"/>
              </a:rPr>
              <a:t>üzülmesini istemiyorum.</a:t>
            </a:r>
            <a:endParaRPr lang="tr-TR" sz="3200" dirty="0">
              <a:latin typeface="+mn-lt"/>
            </a:endParaRPr>
          </a:p>
        </p:txBody>
      </p:sp>
      <p:sp>
        <p:nvSpPr>
          <p:cNvPr id="10" name="Dikdörtgen 9"/>
          <p:cNvSpPr/>
          <p:nvPr/>
        </p:nvSpPr>
        <p:spPr>
          <a:xfrm>
            <a:off x="358788" y="1691516"/>
            <a:ext cx="3649836" cy="923330"/>
          </a:xfrm>
          <a:prstGeom prst="rect">
            <a:avLst/>
          </a:prstGeom>
        </p:spPr>
        <p:txBody>
          <a:bodyPr wrap="square">
            <a:spAutoFit/>
          </a:bodyPr>
          <a:lstStyle/>
          <a:p>
            <a:r>
              <a:rPr lang="tr-TR" dirty="0" smtClean="0">
                <a:latin typeface="+mn-lt"/>
              </a:rPr>
              <a:t>Çünkü vücudumun bana </a:t>
            </a:r>
            <a:r>
              <a:rPr lang="tr-TR" dirty="0">
                <a:latin typeface="+mn-lt"/>
              </a:rPr>
              <a:t>bir emanet olduğunu </a:t>
            </a:r>
            <a:r>
              <a:rPr lang="tr-TR" dirty="0" smtClean="0">
                <a:latin typeface="+mn-lt"/>
              </a:rPr>
              <a:t>biliyorum ve emanete sahip çıkıyorum.</a:t>
            </a:r>
            <a:endParaRPr lang="tr-TR" dirty="0">
              <a:latin typeface="+mn-lt"/>
            </a:endParaRPr>
          </a:p>
        </p:txBody>
      </p:sp>
      <p:sp>
        <p:nvSpPr>
          <p:cNvPr id="11" name="Dikdörtgen 10"/>
          <p:cNvSpPr/>
          <p:nvPr/>
        </p:nvSpPr>
        <p:spPr>
          <a:xfrm>
            <a:off x="107504" y="5457664"/>
            <a:ext cx="4465903" cy="338554"/>
          </a:xfrm>
          <a:prstGeom prst="rect">
            <a:avLst/>
          </a:prstGeom>
        </p:spPr>
        <p:txBody>
          <a:bodyPr wrap="none">
            <a:spAutoFit/>
          </a:bodyPr>
          <a:lstStyle/>
          <a:p>
            <a:r>
              <a:rPr lang="tr-TR" sz="1600" dirty="0" smtClean="0">
                <a:latin typeface="+mn-lt"/>
              </a:rPr>
              <a:t>Çünkü uzun ve sağlıklı bir hayat </a:t>
            </a:r>
            <a:r>
              <a:rPr lang="tr-TR" sz="1600" dirty="0">
                <a:latin typeface="+mn-lt"/>
              </a:rPr>
              <a:t> </a:t>
            </a:r>
            <a:r>
              <a:rPr lang="tr-TR" sz="1600" dirty="0" smtClean="0">
                <a:latin typeface="+mn-lt"/>
              </a:rPr>
              <a:t>yaşamak istiyorum.</a:t>
            </a:r>
            <a:endParaRPr lang="tr-TR" sz="1600" dirty="0">
              <a:latin typeface="+mn-lt"/>
            </a:endParaRPr>
          </a:p>
        </p:txBody>
      </p:sp>
      <p:sp>
        <p:nvSpPr>
          <p:cNvPr id="12" name="Dikdörtgen 11"/>
          <p:cNvSpPr/>
          <p:nvPr/>
        </p:nvSpPr>
        <p:spPr>
          <a:xfrm>
            <a:off x="496200" y="3772139"/>
            <a:ext cx="2508735" cy="1384995"/>
          </a:xfrm>
          <a:prstGeom prst="rect">
            <a:avLst/>
          </a:prstGeom>
        </p:spPr>
        <p:txBody>
          <a:bodyPr wrap="square">
            <a:spAutoFit/>
          </a:bodyPr>
          <a:lstStyle/>
          <a:p>
            <a:r>
              <a:rPr lang="tr-TR" sz="2800" dirty="0" smtClean="0">
                <a:latin typeface="+mn-lt"/>
              </a:rPr>
              <a:t>Çünkü sağlıklı yaşamayı seviyorum.</a:t>
            </a:r>
            <a:endParaRPr lang="tr-TR" sz="2800" dirty="0">
              <a:latin typeface="+mn-lt"/>
            </a:endParaRPr>
          </a:p>
        </p:txBody>
      </p:sp>
      <p:sp>
        <p:nvSpPr>
          <p:cNvPr id="14" name="Dikdörtgen 13"/>
          <p:cNvSpPr/>
          <p:nvPr/>
        </p:nvSpPr>
        <p:spPr>
          <a:xfrm>
            <a:off x="5580904" y="3676962"/>
            <a:ext cx="1439368" cy="400110"/>
          </a:xfrm>
          <a:prstGeom prst="rect">
            <a:avLst/>
          </a:prstGeom>
        </p:spPr>
        <p:txBody>
          <a:bodyPr wrap="none">
            <a:spAutoFit/>
          </a:bodyPr>
          <a:lstStyle/>
          <a:p>
            <a:r>
              <a:rPr lang="tr-TR" sz="2000" dirty="0" smtClean="0">
                <a:latin typeface="+mn-lt"/>
              </a:rPr>
              <a:t>Ve diğerleri:</a:t>
            </a:r>
            <a:endParaRPr lang="tr-TR" sz="2000" dirty="0">
              <a:latin typeface="+mn-lt"/>
            </a:endParaRPr>
          </a:p>
        </p:txBody>
      </p:sp>
      <p:sp>
        <p:nvSpPr>
          <p:cNvPr id="15" name="Dikdörtgen 14"/>
          <p:cNvSpPr/>
          <p:nvPr/>
        </p:nvSpPr>
        <p:spPr>
          <a:xfrm>
            <a:off x="2733114" y="3515772"/>
            <a:ext cx="2508735" cy="1815882"/>
          </a:xfrm>
          <a:prstGeom prst="rect">
            <a:avLst/>
          </a:prstGeom>
        </p:spPr>
        <p:txBody>
          <a:bodyPr wrap="square">
            <a:spAutoFit/>
          </a:bodyPr>
          <a:lstStyle/>
          <a:p>
            <a:r>
              <a:rPr lang="tr-TR" sz="2800" dirty="0" smtClean="0">
                <a:latin typeface="+mn-lt"/>
              </a:rPr>
              <a:t>Çünkü severek yapabileceğim birçok başka seçeneğim var.</a:t>
            </a:r>
            <a:endParaRPr lang="tr-TR" sz="2800" dirty="0">
              <a:latin typeface="+mn-lt"/>
            </a:endParaRPr>
          </a:p>
        </p:txBody>
      </p:sp>
    </p:spTree>
    <p:extLst>
      <p:ext uri="{BB962C8B-B14F-4D97-AF65-F5344CB8AC3E}">
        <p14:creationId xmlns:p14="http://schemas.microsoft.com/office/powerpoint/2010/main" val="70651096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92" y="-2863"/>
            <a:ext cx="4645000" cy="6860863"/>
          </a:xfrm>
          <a:prstGeom prst="rect">
            <a:avLst/>
          </a:prstGeom>
          <a:solidFill>
            <a:schemeClr val="tx1">
              <a:lumMod val="85000"/>
              <a:lumOff val="15000"/>
            </a:schemeClr>
          </a:solidFill>
          <a:ln w="3175">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8" name="Rectangle 7"/>
          <p:cNvSpPr/>
          <p:nvPr/>
        </p:nvSpPr>
        <p:spPr>
          <a:xfrm>
            <a:off x="4644008" y="-4471"/>
            <a:ext cx="4499992" cy="6862471"/>
          </a:xfrm>
          <a:prstGeom prst="rect">
            <a:avLst/>
          </a:prstGeom>
          <a:solidFill>
            <a:srgbClr val="00B050"/>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4" name="Dikdörtgen 3"/>
          <p:cNvSpPr/>
          <p:nvPr/>
        </p:nvSpPr>
        <p:spPr>
          <a:xfrm>
            <a:off x="2555776" y="932527"/>
            <a:ext cx="4824536" cy="1200329"/>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tr-TR" dirty="0" smtClean="0">
                <a:latin typeface="+mn-lt"/>
              </a:rPr>
              <a:t>Çevrenizdeki </a:t>
            </a:r>
            <a:r>
              <a:rPr lang="tr-TR" dirty="0">
                <a:latin typeface="+mn-lt"/>
              </a:rPr>
              <a:t>sigara içen ve içmeyen insanları hayalinizde canlandırıp karşılaştırın. Aralarında ne gibi farklar görüyorsunuz? Hatırladığınız gözlemlerinizi sınıfınızda arkadaşlarınızla paylaşın.</a:t>
            </a:r>
          </a:p>
        </p:txBody>
      </p:sp>
      <p:sp>
        <p:nvSpPr>
          <p:cNvPr id="7" name="Dikdörtgen 6"/>
          <p:cNvSpPr/>
          <p:nvPr/>
        </p:nvSpPr>
        <p:spPr>
          <a:xfrm>
            <a:off x="3013919" y="158871"/>
            <a:ext cx="4078361" cy="584775"/>
          </a:xfrm>
          <a:prstGeom prst="rect">
            <a:avLst/>
          </a:prstGeom>
        </p:spPr>
        <p:txBody>
          <a:bodyPr wrap="none">
            <a:spAutoFit/>
          </a:bodyPr>
          <a:lstStyle/>
          <a:p>
            <a:r>
              <a:rPr lang="tr-TR" sz="3200" dirty="0">
                <a:solidFill>
                  <a:schemeClr val="bg1"/>
                </a:solidFill>
              </a:rPr>
              <a:t>İçenler </a:t>
            </a:r>
            <a:r>
              <a:rPr lang="tr-TR" sz="3200" dirty="0" smtClean="0">
                <a:solidFill>
                  <a:schemeClr val="bg1"/>
                </a:solidFill>
              </a:rPr>
              <a:t>ve İçmeyenler</a:t>
            </a:r>
            <a:endParaRPr lang="tr-TR" sz="3200" dirty="0">
              <a:solidFill>
                <a:schemeClr val="bg1"/>
              </a:solidFill>
            </a:endParaRPr>
          </a:p>
        </p:txBody>
      </p:sp>
      <p:sp>
        <p:nvSpPr>
          <p:cNvPr id="18" name="Dikdörtgen 17"/>
          <p:cNvSpPr/>
          <p:nvPr/>
        </p:nvSpPr>
        <p:spPr>
          <a:xfrm>
            <a:off x="-992" y="616008"/>
            <a:ext cx="3708896" cy="4801314"/>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pic>
        <p:nvPicPr>
          <p:cNvPr id="19"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19356208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4"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548189" y="1052736"/>
            <a:ext cx="5372174" cy="923330"/>
          </a:xfrm>
          <a:prstGeom prst="rect">
            <a:avLst/>
          </a:prstGeom>
        </p:spPr>
        <p:txBody>
          <a:bodyPr wrap="square">
            <a:spAutoFit/>
          </a:bodyPr>
          <a:lstStyle/>
          <a:p>
            <a:r>
              <a:rPr lang="tr-TR" dirty="0" smtClean="0">
                <a:solidFill>
                  <a:schemeClr val="bg1"/>
                </a:solidFill>
                <a:effectLst>
                  <a:outerShdw blurRad="38100" dist="38100" dir="2700000" algn="tl">
                    <a:srgbClr val="000000">
                      <a:alpha val="43137"/>
                    </a:srgbClr>
                  </a:outerShdw>
                </a:effectLst>
                <a:latin typeface="+mn-lt"/>
              </a:rPr>
              <a:t>Sigaradan uzak durmanın, hiçbir şekilde sigaraya bulaşmamanın birçok </a:t>
            </a:r>
            <a:r>
              <a:rPr lang="tr-TR" dirty="0">
                <a:solidFill>
                  <a:schemeClr val="bg1"/>
                </a:solidFill>
                <a:effectLst>
                  <a:outerShdw blurRad="38100" dist="38100" dir="2700000" algn="tl">
                    <a:srgbClr val="000000">
                      <a:alpha val="43137"/>
                    </a:srgbClr>
                  </a:outerShdw>
                </a:effectLst>
                <a:latin typeface="+mn-lt"/>
              </a:rPr>
              <a:t>faydası var. </a:t>
            </a:r>
            <a:r>
              <a:rPr lang="tr-TR" dirty="0" smtClean="0">
                <a:solidFill>
                  <a:schemeClr val="bg1"/>
                </a:solidFill>
                <a:effectLst>
                  <a:outerShdw blurRad="38100" dist="38100" dir="2700000" algn="tl">
                    <a:srgbClr val="000000">
                      <a:alpha val="43137"/>
                    </a:srgbClr>
                  </a:outerShdw>
                </a:effectLst>
                <a:latin typeface="+mn-lt"/>
              </a:rPr>
              <a:t>Haydi, hep birlikte faydalarını sayalım. Biz birkaç tanesini saydık bile…</a:t>
            </a:r>
            <a:endParaRPr lang="tr-TR" dirty="0">
              <a:solidFill>
                <a:schemeClr val="bg1"/>
              </a:solidFill>
              <a:effectLst>
                <a:outerShdw blurRad="38100" dist="38100" dir="2700000" algn="tl">
                  <a:srgbClr val="000000">
                    <a:alpha val="43137"/>
                  </a:srgbClr>
                </a:outerShdw>
              </a:effectLst>
              <a:latin typeface="+mn-lt"/>
            </a:endParaRPr>
          </a:p>
        </p:txBody>
      </p:sp>
      <p:sp>
        <p:nvSpPr>
          <p:cNvPr id="7" name="Dikdörtgen 6"/>
          <p:cNvSpPr/>
          <p:nvPr/>
        </p:nvSpPr>
        <p:spPr>
          <a:xfrm>
            <a:off x="1425556" y="206641"/>
            <a:ext cx="5307863" cy="584775"/>
          </a:xfrm>
          <a:prstGeom prst="rect">
            <a:avLst/>
          </a:prstGeom>
        </p:spPr>
        <p:txBody>
          <a:bodyPr wrap="none">
            <a:spAutoFit/>
          </a:bodyPr>
          <a:lstStyle/>
          <a:p>
            <a:r>
              <a:rPr lang="tr-TR" sz="3200" dirty="0" smtClean="0">
                <a:solidFill>
                  <a:schemeClr val="bg1"/>
                </a:solidFill>
                <a:effectLst>
                  <a:outerShdw blurRad="38100" dist="38100" dir="2700000" algn="tl">
                    <a:srgbClr val="000000">
                      <a:alpha val="43137"/>
                    </a:srgbClr>
                  </a:outerShdw>
                </a:effectLst>
              </a:rPr>
              <a:t>Sigara İçmemenin Faydaları</a:t>
            </a:r>
            <a:endParaRPr lang="tr-TR" sz="3200" dirty="0">
              <a:solidFill>
                <a:schemeClr val="bg1"/>
              </a:solidFill>
              <a:effectLst>
                <a:outerShdw blurRad="38100" dist="38100" dir="2700000" algn="tl">
                  <a:srgbClr val="000000">
                    <a:alpha val="43137"/>
                  </a:srgbClr>
                </a:outerShdw>
              </a:effectLst>
            </a:endParaRPr>
          </a:p>
        </p:txBody>
      </p:sp>
      <p:sp>
        <p:nvSpPr>
          <p:cNvPr id="18" name="Dikdörtgen 17"/>
          <p:cNvSpPr/>
          <p:nvPr/>
        </p:nvSpPr>
        <p:spPr>
          <a:xfrm>
            <a:off x="-992" y="616008"/>
            <a:ext cx="3708896" cy="4801314"/>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pic>
        <p:nvPicPr>
          <p:cNvPr id="1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2" name="Dikdörtgen 1"/>
          <p:cNvSpPr/>
          <p:nvPr/>
        </p:nvSpPr>
        <p:spPr>
          <a:xfrm>
            <a:off x="548189" y="3047235"/>
            <a:ext cx="2578783" cy="461665"/>
          </a:xfrm>
          <a:prstGeom prst="rect">
            <a:avLst/>
          </a:prstGeom>
        </p:spPr>
        <p:txBody>
          <a:bodyPr wrap="none">
            <a:spAutoFit/>
          </a:bodyPr>
          <a:lstStyle/>
          <a:p>
            <a:r>
              <a:rPr lang="tr-TR" sz="2400" dirty="0" smtClean="0">
                <a:solidFill>
                  <a:schemeClr val="bg1"/>
                </a:solidFill>
                <a:effectLst>
                  <a:outerShdw blurRad="38100" dist="38100" dir="2700000" algn="tl">
                    <a:srgbClr val="000000">
                      <a:alpha val="43137"/>
                    </a:srgbClr>
                  </a:outerShdw>
                </a:effectLst>
                <a:latin typeface="+mn-lt"/>
              </a:rPr>
              <a:t>Sağlığımızı koruruz.</a:t>
            </a:r>
            <a:endParaRPr lang="tr-TR" sz="2400" dirty="0">
              <a:solidFill>
                <a:schemeClr val="bg1"/>
              </a:solidFill>
              <a:effectLst>
                <a:outerShdw blurRad="38100" dist="38100" dir="2700000" algn="tl">
                  <a:srgbClr val="000000">
                    <a:alpha val="43137"/>
                  </a:srgbClr>
                </a:outerShdw>
              </a:effectLst>
              <a:latin typeface="+mn-lt"/>
            </a:endParaRPr>
          </a:p>
        </p:txBody>
      </p:sp>
      <p:sp>
        <p:nvSpPr>
          <p:cNvPr id="8" name="Dikdörtgen 7"/>
          <p:cNvSpPr/>
          <p:nvPr/>
        </p:nvSpPr>
        <p:spPr>
          <a:xfrm>
            <a:off x="251056" y="3740329"/>
            <a:ext cx="4675191" cy="400110"/>
          </a:xfrm>
          <a:prstGeom prst="rect">
            <a:avLst/>
          </a:prstGeom>
        </p:spPr>
        <p:txBody>
          <a:bodyPr wrap="none">
            <a:spAutoFit/>
          </a:bodyPr>
          <a:lstStyle/>
          <a:p>
            <a:r>
              <a:rPr lang="tr-TR" sz="2000" dirty="0" smtClean="0">
                <a:solidFill>
                  <a:schemeClr val="bg1"/>
                </a:solidFill>
                <a:effectLst>
                  <a:outerShdw blurRad="38100" dist="38100" dir="2700000" algn="tl">
                    <a:srgbClr val="000000">
                      <a:alpha val="43137"/>
                    </a:srgbClr>
                  </a:outerShdw>
                </a:effectLst>
                <a:latin typeface="+mn-lt"/>
              </a:rPr>
              <a:t>Hastalıklardan uzak, rahat bir hayat yaşarız.</a:t>
            </a:r>
            <a:endParaRPr lang="tr-TR" sz="2000" dirty="0">
              <a:solidFill>
                <a:schemeClr val="bg1"/>
              </a:solidFill>
              <a:effectLst>
                <a:outerShdw blurRad="38100" dist="38100" dir="2700000" algn="tl">
                  <a:srgbClr val="000000">
                    <a:alpha val="43137"/>
                  </a:srgbClr>
                </a:outerShdw>
              </a:effectLst>
              <a:latin typeface="+mn-lt"/>
            </a:endParaRPr>
          </a:p>
        </p:txBody>
      </p:sp>
      <p:sp>
        <p:nvSpPr>
          <p:cNvPr id="9" name="Dikdörtgen 8"/>
          <p:cNvSpPr/>
          <p:nvPr/>
        </p:nvSpPr>
        <p:spPr>
          <a:xfrm>
            <a:off x="358788" y="5903045"/>
            <a:ext cx="6470810" cy="584775"/>
          </a:xfrm>
          <a:prstGeom prst="rect">
            <a:avLst/>
          </a:prstGeom>
        </p:spPr>
        <p:txBody>
          <a:bodyPr wrap="none">
            <a:spAutoFit/>
          </a:bodyPr>
          <a:lstStyle/>
          <a:p>
            <a:r>
              <a:rPr lang="tr-TR" sz="3200" dirty="0" smtClean="0">
                <a:solidFill>
                  <a:schemeClr val="bg1"/>
                </a:solidFill>
                <a:effectLst>
                  <a:outerShdw blurRad="38100" dist="38100" dir="2700000" algn="tl">
                    <a:srgbClr val="000000">
                      <a:alpha val="43137"/>
                    </a:srgbClr>
                  </a:outerShdw>
                </a:effectLst>
                <a:latin typeface="+mn-lt"/>
              </a:rPr>
              <a:t>Sevdiklerimize zarar vermemiş oluruz.</a:t>
            </a:r>
            <a:endParaRPr lang="tr-TR" sz="3200" dirty="0">
              <a:solidFill>
                <a:schemeClr val="bg1"/>
              </a:solidFill>
              <a:effectLst>
                <a:outerShdw blurRad="38100" dist="38100" dir="2700000" algn="tl">
                  <a:srgbClr val="000000">
                    <a:alpha val="43137"/>
                  </a:srgbClr>
                </a:outerShdw>
              </a:effectLst>
              <a:latin typeface="+mn-lt"/>
            </a:endParaRPr>
          </a:p>
        </p:txBody>
      </p:sp>
      <p:sp>
        <p:nvSpPr>
          <p:cNvPr id="10" name="Dikdörtgen 9"/>
          <p:cNvSpPr/>
          <p:nvPr/>
        </p:nvSpPr>
        <p:spPr>
          <a:xfrm>
            <a:off x="358788" y="2204583"/>
            <a:ext cx="3804055" cy="646331"/>
          </a:xfrm>
          <a:prstGeom prst="rect">
            <a:avLst/>
          </a:prstGeom>
        </p:spPr>
        <p:txBody>
          <a:bodyPr wrap="none">
            <a:spAutoFit/>
          </a:bodyPr>
          <a:lstStyle/>
          <a:p>
            <a:r>
              <a:rPr lang="tr-TR" dirty="0" smtClean="0">
                <a:solidFill>
                  <a:schemeClr val="bg1"/>
                </a:solidFill>
                <a:effectLst>
                  <a:outerShdw blurRad="38100" dist="38100" dir="2700000" algn="tl">
                    <a:srgbClr val="000000">
                      <a:alpha val="43137"/>
                    </a:srgbClr>
                  </a:outerShdw>
                </a:effectLst>
                <a:latin typeface="+mn-lt"/>
              </a:rPr>
              <a:t>Sevdiklerimizin bizim için üzülmelerine</a:t>
            </a:r>
            <a:br>
              <a:rPr lang="tr-TR" dirty="0" smtClean="0">
                <a:solidFill>
                  <a:schemeClr val="bg1"/>
                </a:solidFill>
                <a:effectLst>
                  <a:outerShdw blurRad="38100" dist="38100" dir="2700000" algn="tl">
                    <a:srgbClr val="000000">
                      <a:alpha val="43137"/>
                    </a:srgbClr>
                  </a:outerShdw>
                </a:effectLst>
                <a:latin typeface="+mn-lt"/>
              </a:rPr>
            </a:br>
            <a:r>
              <a:rPr lang="tr-TR" dirty="0" smtClean="0">
                <a:solidFill>
                  <a:schemeClr val="bg1"/>
                </a:solidFill>
                <a:effectLst>
                  <a:outerShdw blurRad="38100" dist="38100" dir="2700000" algn="tl">
                    <a:srgbClr val="000000">
                      <a:alpha val="43137"/>
                    </a:srgbClr>
                  </a:outerShdw>
                </a:effectLst>
                <a:latin typeface="+mn-lt"/>
              </a:rPr>
              <a:t>sebep olmamış oluruz.</a:t>
            </a:r>
            <a:endParaRPr lang="tr-TR" dirty="0">
              <a:solidFill>
                <a:schemeClr val="bg1"/>
              </a:solidFill>
              <a:effectLst>
                <a:outerShdw blurRad="38100" dist="38100" dir="2700000" algn="tl">
                  <a:srgbClr val="000000">
                    <a:alpha val="43137"/>
                  </a:srgbClr>
                </a:outerShdw>
              </a:effectLst>
              <a:latin typeface="+mn-lt"/>
            </a:endParaRPr>
          </a:p>
        </p:txBody>
      </p:sp>
      <p:sp>
        <p:nvSpPr>
          <p:cNvPr id="11" name="Dikdörtgen 10"/>
          <p:cNvSpPr/>
          <p:nvPr/>
        </p:nvSpPr>
        <p:spPr>
          <a:xfrm>
            <a:off x="366022" y="5457664"/>
            <a:ext cx="2884059" cy="338554"/>
          </a:xfrm>
          <a:prstGeom prst="rect">
            <a:avLst/>
          </a:prstGeom>
        </p:spPr>
        <p:txBody>
          <a:bodyPr wrap="none">
            <a:spAutoFit/>
          </a:bodyPr>
          <a:lstStyle/>
          <a:p>
            <a:r>
              <a:rPr lang="tr-TR" sz="1600" dirty="0" smtClean="0">
                <a:solidFill>
                  <a:schemeClr val="bg1"/>
                </a:solidFill>
                <a:effectLst>
                  <a:outerShdw blurRad="38100" dist="38100" dir="2700000" algn="tl">
                    <a:srgbClr val="000000">
                      <a:alpha val="43137"/>
                    </a:srgbClr>
                  </a:outerShdw>
                </a:effectLst>
                <a:latin typeface="+mn-lt"/>
              </a:rPr>
              <a:t>Uzun ve sağlıklı bir hayat süreriz.</a:t>
            </a:r>
            <a:endParaRPr lang="tr-TR" sz="1600" dirty="0">
              <a:solidFill>
                <a:schemeClr val="bg1"/>
              </a:solidFill>
              <a:effectLst>
                <a:outerShdw blurRad="38100" dist="38100" dir="2700000" algn="tl">
                  <a:srgbClr val="000000">
                    <a:alpha val="43137"/>
                  </a:srgbClr>
                </a:outerShdw>
              </a:effectLst>
              <a:latin typeface="+mn-lt"/>
            </a:endParaRPr>
          </a:p>
        </p:txBody>
      </p:sp>
      <p:sp>
        <p:nvSpPr>
          <p:cNvPr id="12" name="Dikdörtgen 11"/>
          <p:cNvSpPr/>
          <p:nvPr/>
        </p:nvSpPr>
        <p:spPr>
          <a:xfrm>
            <a:off x="551096" y="4364552"/>
            <a:ext cx="3268331" cy="523220"/>
          </a:xfrm>
          <a:prstGeom prst="rect">
            <a:avLst/>
          </a:prstGeom>
        </p:spPr>
        <p:txBody>
          <a:bodyPr wrap="none">
            <a:spAutoFit/>
          </a:bodyPr>
          <a:lstStyle/>
          <a:p>
            <a:r>
              <a:rPr lang="tr-TR" sz="2800" dirty="0" smtClean="0">
                <a:solidFill>
                  <a:schemeClr val="bg1"/>
                </a:solidFill>
                <a:effectLst>
                  <a:outerShdw blurRad="38100" dist="38100" dir="2700000" algn="tl">
                    <a:srgbClr val="000000">
                      <a:alpha val="43137"/>
                    </a:srgbClr>
                  </a:outerShdw>
                </a:effectLst>
                <a:latin typeface="+mn-lt"/>
              </a:rPr>
              <a:t>Kimseye yük olmayız.</a:t>
            </a:r>
            <a:endParaRPr lang="tr-TR" sz="2800" dirty="0">
              <a:solidFill>
                <a:schemeClr val="bg1"/>
              </a:solidFill>
              <a:effectLst>
                <a:outerShdw blurRad="38100" dist="38100" dir="2700000" algn="tl">
                  <a:srgbClr val="000000">
                    <a:alpha val="43137"/>
                  </a:srgbClr>
                </a:outerShdw>
              </a:effectLst>
              <a:latin typeface="+mn-lt"/>
            </a:endParaRPr>
          </a:p>
        </p:txBody>
      </p:sp>
      <p:sp>
        <p:nvSpPr>
          <p:cNvPr id="13" name="Dikdörtgen 12"/>
          <p:cNvSpPr/>
          <p:nvPr/>
        </p:nvSpPr>
        <p:spPr>
          <a:xfrm>
            <a:off x="2678068" y="4912053"/>
            <a:ext cx="2661113" cy="400110"/>
          </a:xfrm>
          <a:prstGeom prst="rect">
            <a:avLst/>
          </a:prstGeom>
        </p:spPr>
        <p:txBody>
          <a:bodyPr wrap="none">
            <a:spAutoFit/>
          </a:bodyPr>
          <a:lstStyle/>
          <a:p>
            <a:r>
              <a:rPr lang="tr-TR" sz="2000" dirty="0" smtClean="0">
                <a:solidFill>
                  <a:schemeClr val="bg1"/>
                </a:solidFill>
                <a:effectLst>
                  <a:outerShdw blurRad="38100" dist="38100" dir="2700000" algn="tl">
                    <a:srgbClr val="000000">
                      <a:alpha val="43137"/>
                    </a:srgbClr>
                  </a:outerShdw>
                </a:effectLst>
                <a:latin typeface="+mn-lt"/>
              </a:rPr>
              <a:t>Paramız cebimizde kalır.</a:t>
            </a:r>
            <a:endParaRPr lang="tr-TR" sz="2000" dirty="0">
              <a:solidFill>
                <a:schemeClr val="bg1"/>
              </a:solidFill>
              <a:effectLst>
                <a:outerShdw blurRad="38100" dist="38100" dir="2700000" algn="tl">
                  <a:srgbClr val="000000">
                    <a:alpha val="43137"/>
                  </a:srgbClr>
                </a:outerShdw>
              </a:effectLst>
              <a:latin typeface="+mn-lt"/>
            </a:endParaRPr>
          </a:p>
        </p:txBody>
      </p:sp>
      <p:sp>
        <p:nvSpPr>
          <p:cNvPr id="15" name="Snip Single Corner Rectangle 14"/>
          <p:cNvSpPr/>
          <p:nvPr/>
        </p:nvSpPr>
        <p:spPr>
          <a:xfrm>
            <a:off x="6729036" y="4249593"/>
            <a:ext cx="1872208" cy="1872208"/>
          </a:xfrm>
          <a:prstGeom prst="snip1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14" name="Dikdörtgen 13"/>
          <p:cNvSpPr/>
          <p:nvPr/>
        </p:nvSpPr>
        <p:spPr>
          <a:xfrm>
            <a:off x="6796671" y="4364552"/>
            <a:ext cx="1439368" cy="400110"/>
          </a:xfrm>
          <a:prstGeom prst="rect">
            <a:avLst/>
          </a:prstGeom>
        </p:spPr>
        <p:txBody>
          <a:bodyPr wrap="none">
            <a:spAutoFit/>
          </a:bodyPr>
          <a:lstStyle/>
          <a:p>
            <a:r>
              <a:rPr lang="tr-TR" sz="2000" dirty="0" smtClean="0">
                <a:solidFill>
                  <a:schemeClr val="bg1"/>
                </a:solidFill>
                <a:latin typeface="+mn-lt"/>
              </a:rPr>
              <a:t>Ve diğerleri:</a:t>
            </a:r>
            <a:endParaRPr lang="tr-TR" sz="2000" dirty="0">
              <a:solidFill>
                <a:schemeClr val="bg1"/>
              </a:solidFill>
              <a:latin typeface="+mn-lt"/>
            </a:endParaRPr>
          </a:p>
        </p:txBody>
      </p:sp>
    </p:spTree>
    <p:extLst>
      <p:ext uri="{BB962C8B-B14F-4D97-AF65-F5344CB8AC3E}">
        <p14:creationId xmlns:p14="http://schemas.microsoft.com/office/powerpoint/2010/main" val="240033112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par>
                          <p:cTn id="36" fill="hold">
                            <p:stCondLst>
                              <p:cond delay="7500"/>
                            </p:stCondLst>
                            <p:childTnLst>
                              <p:par>
                                <p:cTn id="37" presetID="2" presetClass="entr" presetSubtype="4"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par>
                          <p:cTn id="41" fill="hold">
                            <p:stCondLst>
                              <p:cond delay="80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5"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126" y="0"/>
            <a:ext cx="4825748" cy="645333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126" y="6323900"/>
            <a:ext cx="4825748" cy="534100"/>
          </a:xfrm>
          <a:prstGeom prst="rect">
            <a:avLst/>
          </a:prstGeom>
        </p:spPr>
      </p:pic>
    </p:spTree>
    <p:extLst>
      <p:ext uri="{BB962C8B-B14F-4D97-AF65-F5344CB8AC3E}">
        <p14:creationId xmlns:p14="http://schemas.microsoft.com/office/powerpoint/2010/main" val="1732807921"/>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2122303" y="4932722"/>
            <a:ext cx="4899390" cy="444580"/>
          </a:xfrm>
          <a:prstGeom prst="rect">
            <a:avLst/>
          </a:prstGeom>
        </p:spPr>
        <p:txBody>
          <a:bodyPr/>
          <a:lstStyle>
            <a:lvl1pPr algn="l" defTabSz="540056" rtl="0" eaLnBrk="1" latinLnBrk="0" hangingPunct="1">
              <a:lnSpc>
                <a:spcPct val="90000"/>
              </a:lnSpc>
              <a:spcBef>
                <a:spcPct val="0"/>
              </a:spcBef>
              <a:buNone/>
              <a:defRPr sz="2599" kern="1200">
                <a:solidFill>
                  <a:schemeClr val="tx1"/>
                </a:solidFill>
                <a:latin typeface="+mj-lt"/>
                <a:ea typeface="+mj-ea"/>
                <a:cs typeface="+mj-cs"/>
              </a:defRPr>
            </a:lvl1pPr>
          </a:lstStyle>
          <a:p>
            <a:pPr algn="ctr"/>
            <a:r>
              <a:rPr lang="tr-TR" sz="1814" dirty="0" smtClean="0"/>
              <a:t>Fotoğraflar ve </a:t>
            </a:r>
            <a:r>
              <a:rPr lang="tr-TR" sz="1814" dirty="0"/>
              <a:t>Grafik </a:t>
            </a:r>
            <a:r>
              <a:rPr lang="tr-TR" sz="1814" dirty="0" smtClean="0"/>
              <a:t>Çalışmaları</a:t>
            </a:r>
            <a:endParaRPr lang="tr-TR" sz="1814" dirty="0"/>
          </a:p>
        </p:txBody>
      </p:sp>
      <p:sp>
        <p:nvSpPr>
          <p:cNvPr id="9" name="TextBox 8"/>
          <p:cNvSpPr txBox="1"/>
          <p:nvPr/>
        </p:nvSpPr>
        <p:spPr>
          <a:xfrm>
            <a:off x="348106" y="5373216"/>
            <a:ext cx="8429065" cy="692497"/>
          </a:xfrm>
          <a:prstGeom prst="rect">
            <a:avLst/>
          </a:prstGeom>
          <a:noFill/>
          <a:effectLst/>
        </p:spPr>
        <p:txBody>
          <a:bodyPr wrap="square" rtlCol="0">
            <a:spAutoFit/>
          </a:bodyPr>
          <a:lstStyle/>
          <a:p>
            <a:pPr algn="ctr"/>
            <a:r>
              <a:rPr lang="en-US" sz="1300" dirty="0"/>
              <a:t>© </a:t>
            </a:r>
            <a:r>
              <a:rPr lang="en-US" sz="1300" dirty="0" err="1" smtClean="0"/>
              <a:t>Rassco</a:t>
            </a:r>
            <a:r>
              <a:rPr lang="tr-TR" sz="1300" dirty="0"/>
              <a:t>, © </a:t>
            </a:r>
            <a:r>
              <a:rPr lang="tr-TR" sz="1300" dirty="0" err="1" smtClean="0"/>
              <a:t>Igarts</a:t>
            </a:r>
            <a:r>
              <a:rPr lang="tr-TR" sz="1300" dirty="0" smtClean="0"/>
              <a:t>, </a:t>
            </a:r>
            <a:r>
              <a:rPr lang="en-US" sz="1300" dirty="0" smtClean="0"/>
              <a:t>©</a:t>
            </a:r>
            <a:r>
              <a:rPr lang="tr-TR" sz="1300" dirty="0" smtClean="0"/>
              <a:t> sergio34, </a:t>
            </a:r>
            <a:r>
              <a:rPr lang="en-US" sz="1300" dirty="0" smtClean="0"/>
              <a:t>©</a:t>
            </a:r>
            <a:r>
              <a:rPr lang="tr-TR" sz="1300" dirty="0" smtClean="0"/>
              <a:t> </a:t>
            </a:r>
            <a:r>
              <a:rPr lang="tr-TR" sz="1300" dirty="0" err="1" smtClean="0"/>
              <a:t>pripir</a:t>
            </a:r>
            <a:r>
              <a:rPr lang="tr-TR" sz="1300" dirty="0" smtClean="0"/>
              <a:t>, </a:t>
            </a:r>
            <a:r>
              <a:rPr lang="en-US" sz="1300" dirty="0"/>
              <a:t>©</a:t>
            </a:r>
            <a:r>
              <a:rPr lang="tr-TR" sz="1300" dirty="0" smtClean="0"/>
              <a:t> </a:t>
            </a:r>
            <a:r>
              <a:rPr lang="tr-TR" sz="1300" dirty="0" err="1" smtClean="0"/>
              <a:t>Baillou</a:t>
            </a:r>
            <a:r>
              <a:rPr lang="tr-TR" sz="1300" dirty="0" smtClean="0"/>
              <a:t>, </a:t>
            </a:r>
            <a:r>
              <a:rPr lang="en-US" sz="1300" dirty="0" smtClean="0"/>
              <a:t>©</a:t>
            </a:r>
            <a:r>
              <a:rPr lang="tr-TR" sz="1300" dirty="0" smtClean="0"/>
              <a:t> </a:t>
            </a:r>
            <a:r>
              <a:rPr lang="tr-TR" sz="1300" dirty="0" err="1" smtClean="0"/>
              <a:t>neurostructure</a:t>
            </a:r>
            <a:r>
              <a:rPr lang="tr-TR" sz="1300" dirty="0" smtClean="0"/>
              <a:t>, </a:t>
            </a:r>
            <a:r>
              <a:rPr lang="en-US" sz="1300" dirty="0" smtClean="0"/>
              <a:t>©</a:t>
            </a:r>
            <a:r>
              <a:rPr lang="tr-TR" sz="1300" dirty="0" smtClean="0"/>
              <a:t> pedrocampos85, </a:t>
            </a:r>
            <a:r>
              <a:rPr lang="en-US" sz="1300" dirty="0" smtClean="0"/>
              <a:t>©</a:t>
            </a:r>
            <a:r>
              <a:rPr lang="tr-TR" sz="1300" dirty="0" smtClean="0"/>
              <a:t> </a:t>
            </a:r>
            <a:r>
              <a:rPr lang="tr-TR" sz="1300" dirty="0" err="1" smtClean="0"/>
              <a:t>Stepan</a:t>
            </a:r>
            <a:r>
              <a:rPr lang="tr-TR" sz="1300" dirty="0" smtClean="0"/>
              <a:t> </a:t>
            </a:r>
            <a:r>
              <a:rPr lang="tr-TR" sz="1300" dirty="0" err="1" smtClean="0"/>
              <a:t>Popov</a:t>
            </a:r>
            <a:r>
              <a:rPr lang="tr-TR" sz="1300" dirty="0" smtClean="0"/>
              <a:t>, </a:t>
            </a:r>
          </a:p>
          <a:p>
            <a:pPr algn="ctr"/>
            <a:r>
              <a:rPr lang="en-US" sz="1300" dirty="0" smtClean="0"/>
              <a:t>©</a:t>
            </a:r>
            <a:r>
              <a:rPr lang="tr-TR" sz="1300" dirty="0" smtClean="0"/>
              <a:t> eclypse78, </a:t>
            </a:r>
            <a:r>
              <a:rPr lang="en-US" sz="1300" dirty="0" smtClean="0"/>
              <a:t>©</a:t>
            </a:r>
            <a:r>
              <a:rPr lang="tr-TR" sz="1300" dirty="0" smtClean="0"/>
              <a:t> Thomas </a:t>
            </a:r>
            <a:r>
              <a:rPr lang="tr-TR" sz="1300" dirty="0" err="1" smtClean="0"/>
              <a:t>Launois</a:t>
            </a:r>
            <a:r>
              <a:rPr lang="tr-TR" sz="1300" dirty="0" smtClean="0"/>
              <a:t>, </a:t>
            </a:r>
            <a:r>
              <a:rPr lang="en-US" sz="1300" dirty="0" smtClean="0"/>
              <a:t>©</a:t>
            </a:r>
            <a:r>
              <a:rPr lang="tr-TR" sz="1300" dirty="0" smtClean="0"/>
              <a:t> </a:t>
            </a:r>
            <a:r>
              <a:rPr lang="tr-TR" sz="1300" dirty="0" err="1" smtClean="0"/>
              <a:t>akiradesigns</a:t>
            </a:r>
            <a:r>
              <a:rPr lang="tr-TR" sz="1300" dirty="0" smtClean="0"/>
              <a:t>, </a:t>
            </a:r>
            <a:r>
              <a:rPr lang="en-US" sz="1300" dirty="0" smtClean="0"/>
              <a:t>©</a:t>
            </a:r>
            <a:r>
              <a:rPr lang="tr-TR" sz="1300" dirty="0" smtClean="0"/>
              <a:t> </a:t>
            </a:r>
            <a:r>
              <a:rPr lang="tr-TR" sz="1300" dirty="0" err="1" smtClean="0"/>
              <a:t>emrCartoons</a:t>
            </a:r>
            <a:r>
              <a:rPr lang="tr-TR" sz="1300" dirty="0" smtClean="0"/>
              <a:t>, </a:t>
            </a:r>
            <a:r>
              <a:rPr lang="en-US" sz="1300" dirty="0" smtClean="0"/>
              <a:t>©</a:t>
            </a:r>
            <a:r>
              <a:rPr lang="tr-TR" sz="1300" dirty="0" smtClean="0"/>
              <a:t> </a:t>
            </a:r>
            <a:r>
              <a:rPr lang="tr-TR" sz="1300" dirty="0" err="1" smtClean="0"/>
              <a:t>Rudie</a:t>
            </a:r>
            <a:r>
              <a:rPr lang="tr-TR" sz="1300" dirty="0" smtClean="0"/>
              <a:t>, </a:t>
            </a:r>
            <a:r>
              <a:rPr lang="en-US" sz="1300" dirty="0" smtClean="0"/>
              <a:t>©</a:t>
            </a:r>
            <a:r>
              <a:rPr lang="tr-TR" sz="1300" dirty="0" smtClean="0"/>
              <a:t> </a:t>
            </a:r>
            <a:r>
              <a:rPr lang="tr-TR" sz="1300" dirty="0" err="1" smtClean="0"/>
              <a:t>kid_a</a:t>
            </a:r>
            <a:r>
              <a:rPr lang="tr-TR" sz="1300" dirty="0" smtClean="0"/>
              <a:t>, </a:t>
            </a:r>
            <a:r>
              <a:rPr lang="en-US" sz="1300" dirty="0" smtClean="0"/>
              <a:t>©</a:t>
            </a:r>
            <a:r>
              <a:rPr lang="tr-TR" sz="1300" dirty="0" smtClean="0"/>
              <a:t> </a:t>
            </a:r>
            <a:r>
              <a:rPr lang="tr-TR" sz="1300" dirty="0" err="1" smtClean="0"/>
              <a:t>Les</a:t>
            </a:r>
            <a:r>
              <a:rPr lang="tr-TR" sz="1300" dirty="0" smtClean="0"/>
              <a:t> </a:t>
            </a:r>
            <a:r>
              <a:rPr lang="tr-TR" sz="1300" dirty="0" err="1" smtClean="0"/>
              <a:t>Cunliffe</a:t>
            </a:r>
            <a:r>
              <a:rPr lang="tr-TR" sz="1300" dirty="0" smtClean="0"/>
              <a:t>, </a:t>
            </a:r>
          </a:p>
          <a:p>
            <a:pPr algn="ctr"/>
            <a:r>
              <a:rPr lang="en-US" sz="1300" dirty="0" smtClean="0"/>
              <a:t>©</a:t>
            </a:r>
            <a:r>
              <a:rPr lang="tr-TR" sz="1300" dirty="0" smtClean="0"/>
              <a:t> diego1012, </a:t>
            </a:r>
            <a:r>
              <a:rPr lang="en-US" sz="1300" dirty="0" smtClean="0"/>
              <a:t>©</a:t>
            </a:r>
            <a:r>
              <a:rPr lang="tr-TR" sz="1300" dirty="0" smtClean="0"/>
              <a:t> </a:t>
            </a:r>
            <a:r>
              <a:rPr lang="tr-TR" sz="1300" dirty="0" err="1" smtClean="0"/>
              <a:t>pict</a:t>
            </a:r>
            <a:r>
              <a:rPr lang="tr-TR" sz="1300" dirty="0" smtClean="0"/>
              <a:t> </a:t>
            </a:r>
            <a:r>
              <a:rPr lang="tr-TR" sz="1300" dirty="0" err="1" smtClean="0"/>
              <a:t>rider</a:t>
            </a:r>
            <a:r>
              <a:rPr lang="tr-TR" sz="1300" dirty="0" smtClean="0"/>
              <a:t> </a:t>
            </a:r>
            <a:r>
              <a:rPr lang="en-US" sz="1300" dirty="0" smtClean="0"/>
              <a:t>– Fotolia.com</a:t>
            </a:r>
            <a:endParaRPr lang="en-US" sz="13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 y="6099018"/>
            <a:ext cx="9143520" cy="758984"/>
          </a:xfrm>
          <a:prstGeom prst="rect">
            <a:avLst/>
          </a:prstGeom>
        </p:spPr>
      </p:pic>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157" y="2662130"/>
            <a:ext cx="971686" cy="1533739"/>
          </a:xfrm>
          <a:prstGeom prst="rect">
            <a:avLst/>
          </a:prstGeom>
        </p:spPr>
      </p:pic>
    </p:spTree>
    <p:extLst>
      <p:ext uri="{BB962C8B-B14F-4D97-AF65-F5344CB8AC3E}">
        <p14:creationId xmlns:p14="http://schemas.microsoft.com/office/powerpoint/2010/main" val="2428912954"/>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latin typeface="+mn-lt"/>
              </a:rPr>
              <a:t>Tütün Ürünleri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1763688" y="1052736"/>
            <a:ext cx="2808312" cy="461665"/>
          </a:xfrm>
          <a:prstGeom prst="rect">
            <a:avLst/>
          </a:prstGeom>
        </p:spPr>
        <p:txBody>
          <a:bodyPr wrap="square">
            <a:spAutoFit/>
          </a:bodyPr>
          <a:lstStyle/>
          <a:p>
            <a:r>
              <a:rPr lang="tr-TR" sz="2400" dirty="0">
                <a:latin typeface="+mn-lt"/>
              </a:rPr>
              <a:t>Tütün bir bitkidir</a:t>
            </a:r>
            <a:r>
              <a:rPr lang="tr-TR" sz="2400" dirty="0" smtClean="0">
                <a:latin typeface="+mn-lt"/>
              </a:rPr>
              <a:t>.</a:t>
            </a:r>
            <a:endParaRPr lang="tr-TR" sz="2400" dirty="0">
              <a:latin typeface="+mn-lt"/>
            </a:endParaRPr>
          </a:p>
        </p:txBody>
      </p:sp>
      <p:sp>
        <p:nvSpPr>
          <p:cNvPr id="4" name="Dikdörtgen 3"/>
          <p:cNvSpPr/>
          <p:nvPr/>
        </p:nvSpPr>
        <p:spPr>
          <a:xfrm>
            <a:off x="2339752" y="1553218"/>
            <a:ext cx="4572000" cy="1200329"/>
          </a:xfrm>
          <a:prstGeom prst="rect">
            <a:avLst/>
          </a:prstGeom>
        </p:spPr>
        <p:txBody>
          <a:bodyPr>
            <a:spAutoFit/>
          </a:bodyPr>
          <a:lstStyle/>
          <a:p>
            <a:r>
              <a:rPr lang="tr-TR" sz="2400" dirty="0">
                <a:latin typeface="+mn-lt"/>
              </a:rPr>
              <a:t>Sigara, nargile, puro, pipo gibi ürünler tütünden yapılır ve içlerinde nikotin bulunur.</a:t>
            </a:r>
          </a:p>
        </p:txBody>
      </p:sp>
    </p:spTree>
    <p:extLst>
      <p:ext uri="{BB962C8B-B14F-4D97-AF65-F5344CB8AC3E}">
        <p14:creationId xmlns:p14="http://schemas.microsoft.com/office/powerpoint/2010/main" val="3527066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effectLst>
                  <a:outerShdw blurRad="38100" dist="38100" dir="2700000" algn="tl">
                    <a:srgbClr val="000000">
                      <a:alpha val="43137"/>
                    </a:srgbClr>
                  </a:outerShdw>
                </a:effectLst>
                <a:latin typeface="+mn-lt"/>
              </a:rPr>
              <a:t>Nikotin Nedir? Zararları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4016180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4" name="Dikdörtgen 3"/>
          <p:cNvSpPr/>
          <p:nvPr/>
        </p:nvSpPr>
        <p:spPr>
          <a:xfrm>
            <a:off x="547915" y="1052736"/>
            <a:ext cx="4572000" cy="4524315"/>
          </a:xfrm>
          <a:prstGeom prst="rect">
            <a:avLst/>
          </a:prstGeom>
        </p:spPr>
        <p:txBody>
          <a:bodyPr>
            <a:spAutoFit/>
          </a:bodyPr>
          <a:lstStyle/>
          <a:p>
            <a:r>
              <a:rPr lang="tr-TR" sz="2400" dirty="0">
                <a:latin typeface="+mn-lt"/>
              </a:rPr>
              <a:t>Sigaranın içerisindeki 4.000’den fazla sayıdaki zararlı maddeden biridir.</a:t>
            </a:r>
          </a:p>
          <a:p>
            <a:r>
              <a:rPr lang="tr-TR" sz="2400" dirty="0">
                <a:latin typeface="+mn-lt"/>
              </a:rPr>
              <a:t>Sigaradan içe çekilen </a:t>
            </a:r>
            <a:r>
              <a:rPr lang="tr-TR" sz="2400" dirty="0" smtClean="0">
                <a:latin typeface="+mn-lt"/>
              </a:rPr>
              <a:t>duman ile </a:t>
            </a:r>
            <a:r>
              <a:rPr lang="tr-TR" sz="2400" dirty="0">
                <a:latin typeface="+mn-lt"/>
              </a:rPr>
              <a:t>vücuda alınan nikotin hızla </a:t>
            </a:r>
            <a:r>
              <a:rPr lang="tr-TR" sz="2400" dirty="0" smtClean="0">
                <a:latin typeface="+mn-lt"/>
              </a:rPr>
              <a:t>beyne </a:t>
            </a:r>
            <a:r>
              <a:rPr lang="tr-TR" sz="2400" dirty="0">
                <a:latin typeface="+mn-lt"/>
              </a:rPr>
              <a:t>ulaşır, oradan da tüm vücuda dağılır. Vücuda alınan nikotin, yağ dokusunda birikir. </a:t>
            </a:r>
          </a:p>
          <a:p>
            <a:r>
              <a:rPr lang="tr-TR" sz="2400" dirty="0">
                <a:latin typeface="+mn-lt"/>
              </a:rPr>
              <a:t>Sigara bağımlılığı aslında nikotin bağımlılığıdır. Nikotin bağımlılığı çok güçlüdür, alışanların bırakması çok zordur.</a:t>
            </a:r>
          </a:p>
        </p:txBody>
      </p:sp>
      <p:sp>
        <p:nvSpPr>
          <p:cNvPr id="8"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effectLst>
                  <a:outerShdw blurRad="38100" dist="38100" dir="2700000" algn="tl">
                    <a:srgbClr val="000000">
                      <a:alpha val="43137"/>
                    </a:srgbClr>
                  </a:outerShdw>
                </a:effectLst>
                <a:latin typeface="+mn-lt"/>
              </a:rPr>
              <a:t>Nikotin Nedir? Zararları Nelerdir?</a:t>
            </a:r>
          </a:p>
        </p:txBody>
      </p:sp>
    </p:spTree>
    <p:extLst>
      <p:ext uri="{BB962C8B-B14F-4D97-AF65-F5344CB8AC3E}">
        <p14:creationId xmlns:p14="http://schemas.microsoft.com/office/powerpoint/2010/main" val="2401452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a:solidFill>
                  <a:srgbClr val="FF0000"/>
                </a:solidFill>
                <a:effectLst>
                  <a:outerShdw blurRad="38100" dist="38100" dir="2700000" algn="tl">
                    <a:srgbClr val="000000">
                      <a:alpha val="43137"/>
                    </a:srgbClr>
                  </a:outerShdw>
                </a:effectLst>
                <a:latin typeface="+mn-lt"/>
              </a:rPr>
              <a:t>Sigaranın </a:t>
            </a:r>
            <a:r>
              <a:rPr lang="tr-TR" sz="4200" dirty="0" smtClean="0">
                <a:solidFill>
                  <a:srgbClr val="FF0000"/>
                </a:solidFill>
                <a:effectLst>
                  <a:outerShdw blurRad="38100" dist="38100" dir="2700000" algn="tl">
                    <a:srgbClr val="000000">
                      <a:alpha val="43137"/>
                    </a:srgbClr>
                  </a:outerShdw>
                </a:effectLst>
                <a:latin typeface="+mn-lt"/>
              </a:rPr>
              <a:t>İçinde Neler Var? </a:t>
            </a:r>
            <a:endParaRPr lang="tr-TR" sz="4200" dirty="0">
              <a:solidFill>
                <a:srgbClr val="FF0000"/>
              </a:solidFill>
              <a:effectLst>
                <a:outerShdw blurRad="38100" dist="38100" dir="2700000" algn="tl">
                  <a:srgbClr val="000000">
                    <a:alpha val="43137"/>
                  </a:srgbClr>
                </a:outerShdw>
              </a:effectLst>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18480574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301"/>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2801"/>
                            </p:stCondLst>
                            <p:childTnLst>
                              <p:par>
                                <p:cTn id="12" presetID="35" presetClass="emph" presetSubtype="0" repeatCount="indefinite" fill="hold" grpId="1" nodeType="afterEffect">
                                  <p:stCondLst>
                                    <p:cond delay="0"/>
                                  </p:stCondLst>
                                  <p:endCondLst>
                                    <p:cond evt="onNext" delay="0">
                                      <p:tgtEl>
                                        <p:sldTgt/>
                                      </p:tgtEl>
                                    </p:cond>
                                  </p:endCondLst>
                                  <p:iterate type="lt">
                                    <p:tmPct val="0"/>
                                  </p:iterate>
                                  <p:childTnLst>
                                    <p:anim calcmode="discrete" valueType="str">
                                      <p:cBhvr>
                                        <p:cTn id="13"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a:solidFill>
                  <a:srgbClr val="FF0000"/>
                </a:solidFill>
                <a:effectLst>
                  <a:outerShdw blurRad="38100" dist="38100" dir="2700000" algn="tl">
                    <a:srgbClr val="000000">
                      <a:alpha val="43137"/>
                    </a:srgbClr>
                  </a:outerShdw>
                </a:effectLst>
                <a:latin typeface="+mn-lt"/>
              </a:rPr>
              <a:t>Sigaranın </a:t>
            </a:r>
            <a:r>
              <a:rPr lang="tr-TR" sz="4200" dirty="0" smtClean="0">
                <a:solidFill>
                  <a:srgbClr val="FF0000"/>
                </a:solidFill>
                <a:effectLst>
                  <a:outerShdw blurRad="38100" dist="38100" dir="2700000" algn="tl">
                    <a:srgbClr val="000000">
                      <a:alpha val="43137"/>
                    </a:srgbClr>
                  </a:outerShdw>
                </a:effectLst>
                <a:latin typeface="+mn-lt"/>
              </a:rPr>
              <a:t>İçinde Neler Var? </a:t>
            </a:r>
            <a:endParaRPr lang="tr-TR" sz="4200" dirty="0">
              <a:solidFill>
                <a:srgbClr val="FF0000"/>
              </a:solidFill>
              <a:effectLst>
                <a:outerShdw blurRad="38100" dist="38100" dir="2700000" algn="tl">
                  <a:srgbClr val="000000">
                    <a:alpha val="43137"/>
                  </a:srgbClr>
                </a:outerShdw>
              </a:effectLst>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2" name="Dikdörtgen 1"/>
          <p:cNvSpPr/>
          <p:nvPr/>
        </p:nvSpPr>
        <p:spPr>
          <a:xfrm>
            <a:off x="859990" y="2767280"/>
            <a:ext cx="7424020" cy="1323439"/>
          </a:xfrm>
          <a:prstGeom prst="rect">
            <a:avLst/>
          </a:prstGeom>
        </p:spPr>
        <p:txBody>
          <a:bodyPr wrap="none">
            <a:spAutoFit/>
          </a:bodyPr>
          <a:lstStyle/>
          <a:p>
            <a:r>
              <a:rPr lang="tr-TR" sz="8000" dirty="0">
                <a:solidFill>
                  <a:srgbClr val="FF0000"/>
                </a:solidFill>
                <a:latin typeface="+mn-lt"/>
              </a:rPr>
              <a:t>4.000 farklı zehir!</a:t>
            </a:r>
          </a:p>
        </p:txBody>
      </p:sp>
    </p:spTree>
    <p:extLst>
      <p:ext uri="{BB962C8B-B14F-4D97-AF65-F5344CB8AC3E}">
        <p14:creationId xmlns:p14="http://schemas.microsoft.com/office/powerpoint/2010/main" val="424982928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35" presetClass="emph" presetSubtype="0" repeatCount="indefinite" fill="hold" grpId="0" nodeType="afterEffect">
                                  <p:stCondLst>
                                    <p:cond delay="0"/>
                                  </p:stCondLst>
                                  <p:endCondLst>
                                    <p:cond evt="onNext" delay="0">
                                      <p:tgtEl>
                                        <p:sldTgt/>
                                      </p:tgtEl>
                                    </p:cond>
                                  </p:endCondLst>
                                  <p:childTnLst>
                                    <p:anim calcmode="discrete" valueType="str">
                                      <p:cBhvr>
                                        <p:cTn id="10" dur="2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1384995"/>
          </a:xfrm>
          <a:prstGeom prst="rect">
            <a:avLst/>
          </a:prstGeom>
          <a:noFill/>
        </p:spPr>
        <p:txBody>
          <a:bodyPr wrap="square" rtlCol="0">
            <a:spAutoFit/>
          </a:bodyPr>
          <a:lstStyle/>
          <a:p>
            <a:r>
              <a:rPr lang="tr-TR" sz="4200" dirty="0">
                <a:latin typeface="+mn-lt"/>
              </a:rPr>
              <a:t>Sigaranın </a:t>
            </a:r>
            <a:r>
              <a:rPr lang="tr-TR" sz="4200" dirty="0" smtClean="0">
                <a:latin typeface="+mn-lt"/>
              </a:rPr>
              <a:t>İçindeki Zehirlerden Bazıları</a:t>
            </a:r>
            <a:endParaRPr lang="tr-TR" sz="4200" dirty="0">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5243628"/>
            <a:ext cx="921524" cy="542925"/>
          </a:xfrm>
          <a:prstGeom prst="rect">
            <a:avLst/>
          </a:prstGeom>
        </p:spPr>
      </p:pic>
      <p:sp>
        <p:nvSpPr>
          <p:cNvPr id="2" name="Dikdörtgen 1"/>
          <p:cNvSpPr/>
          <p:nvPr/>
        </p:nvSpPr>
        <p:spPr>
          <a:xfrm>
            <a:off x="3203848" y="1535301"/>
            <a:ext cx="2354108" cy="3477875"/>
          </a:xfrm>
          <a:prstGeom prst="rect">
            <a:avLst/>
          </a:prstGeom>
        </p:spPr>
        <p:txBody>
          <a:bodyPr wrap="square">
            <a:spAutoFit/>
          </a:bodyPr>
          <a:lstStyle/>
          <a:p>
            <a:r>
              <a:rPr lang="tr-TR" sz="2000" b="1" dirty="0" err="1">
                <a:latin typeface="+mn-lt"/>
              </a:rPr>
              <a:t>Akrolein</a:t>
            </a:r>
            <a:endParaRPr lang="tr-TR" sz="2000" b="1" dirty="0">
              <a:latin typeface="+mn-lt"/>
            </a:endParaRPr>
          </a:p>
          <a:p>
            <a:r>
              <a:rPr lang="tr-TR" sz="2000" b="1" dirty="0">
                <a:latin typeface="+mn-lt"/>
              </a:rPr>
              <a:t>Amonyak</a:t>
            </a:r>
          </a:p>
          <a:p>
            <a:r>
              <a:rPr lang="tr-TR" sz="2000" b="1" dirty="0">
                <a:latin typeface="+mn-lt"/>
              </a:rPr>
              <a:t>Arsenik</a:t>
            </a:r>
          </a:p>
          <a:p>
            <a:r>
              <a:rPr lang="tr-TR" sz="2000" b="1" dirty="0">
                <a:latin typeface="+mn-lt"/>
              </a:rPr>
              <a:t>Aseton</a:t>
            </a:r>
          </a:p>
          <a:p>
            <a:r>
              <a:rPr lang="tr-TR" sz="2000" b="1" dirty="0" err="1">
                <a:latin typeface="+mn-lt"/>
              </a:rPr>
              <a:t>Azotositler</a:t>
            </a:r>
            <a:endParaRPr lang="tr-TR" sz="2000" b="1" dirty="0">
              <a:latin typeface="+mn-lt"/>
            </a:endParaRPr>
          </a:p>
          <a:p>
            <a:r>
              <a:rPr lang="tr-TR" sz="2000" b="1" dirty="0">
                <a:latin typeface="+mn-lt"/>
              </a:rPr>
              <a:t>Benzen</a:t>
            </a:r>
          </a:p>
          <a:p>
            <a:r>
              <a:rPr lang="tr-TR" sz="2000" b="1" dirty="0">
                <a:latin typeface="+mn-lt"/>
              </a:rPr>
              <a:t>Bütan</a:t>
            </a:r>
          </a:p>
          <a:p>
            <a:r>
              <a:rPr lang="tr-TR" sz="2000" b="1" dirty="0" err="1">
                <a:latin typeface="+mn-lt"/>
              </a:rPr>
              <a:t>Ddt</a:t>
            </a:r>
            <a:endParaRPr lang="tr-TR" sz="2000" b="1" dirty="0">
              <a:latin typeface="+mn-lt"/>
            </a:endParaRPr>
          </a:p>
          <a:p>
            <a:r>
              <a:rPr lang="tr-TR" sz="2000" b="1" dirty="0" err="1">
                <a:latin typeface="+mn-lt"/>
              </a:rPr>
              <a:t>Formaldehid</a:t>
            </a:r>
            <a:endParaRPr lang="tr-TR" sz="2000" b="1" dirty="0">
              <a:latin typeface="+mn-lt"/>
            </a:endParaRPr>
          </a:p>
          <a:p>
            <a:r>
              <a:rPr lang="tr-TR" sz="2000" b="1" dirty="0">
                <a:latin typeface="+mn-lt"/>
              </a:rPr>
              <a:t>Hidrojen siyanür</a:t>
            </a:r>
          </a:p>
          <a:p>
            <a:r>
              <a:rPr lang="tr-TR" sz="2000" b="1" dirty="0" smtClean="0">
                <a:latin typeface="+mn-lt"/>
              </a:rPr>
              <a:t>Kadmiyum</a:t>
            </a:r>
            <a:endParaRPr lang="tr-TR" sz="2000" b="1" dirty="0">
              <a:latin typeface="+mn-lt"/>
            </a:endParaRPr>
          </a:p>
        </p:txBody>
      </p:sp>
      <p:sp>
        <p:nvSpPr>
          <p:cNvPr id="3" name="Dikdörtgen 2"/>
          <p:cNvSpPr/>
          <p:nvPr/>
        </p:nvSpPr>
        <p:spPr>
          <a:xfrm>
            <a:off x="2483768" y="5230941"/>
            <a:ext cx="6408712" cy="1200329"/>
          </a:xfrm>
          <a:prstGeom prst="rect">
            <a:avLst/>
          </a:prstGeom>
        </p:spPr>
        <p:txBody>
          <a:bodyPr wrap="square">
            <a:spAutoFit/>
          </a:bodyPr>
          <a:lstStyle/>
          <a:p>
            <a:r>
              <a:rPr lang="tr-TR" sz="2400" b="1" dirty="0">
                <a:solidFill>
                  <a:srgbClr val="FF0000"/>
                </a:solidFill>
                <a:latin typeface="+mn-lt"/>
              </a:rPr>
              <a:t>Sigaranın içerisinde bulunan maddelerden </a:t>
            </a:r>
            <a:r>
              <a:rPr lang="tr-TR" sz="2400" b="1" dirty="0" smtClean="0">
                <a:solidFill>
                  <a:srgbClr val="FF0000"/>
                </a:solidFill>
                <a:latin typeface="+mn-lt"/>
              </a:rPr>
              <a:t>hangileri, nerelerde kullanılıyor? Araştırın</a:t>
            </a:r>
            <a:r>
              <a:rPr lang="tr-TR" sz="2400" b="1" dirty="0">
                <a:solidFill>
                  <a:srgbClr val="FF0000"/>
                </a:solidFill>
                <a:latin typeface="+mn-lt"/>
              </a:rPr>
              <a:t>, </a:t>
            </a:r>
            <a:r>
              <a:rPr lang="tr-TR" sz="2400" b="1" dirty="0" smtClean="0">
                <a:solidFill>
                  <a:srgbClr val="FF0000"/>
                </a:solidFill>
                <a:latin typeface="+mn-lt"/>
              </a:rPr>
              <a:t>bulduğunuz sonuçları arkadaşlarınızla paylaşın.</a:t>
            </a:r>
            <a:endParaRPr lang="tr-TR" sz="2400" b="1" dirty="0">
              <a:solidFill>
                <a:srgbClr val="FF0000"/>
              </a:solidFill>
              <a:latin typeface="+mn-lt"/>
            </a:endParaRPr>
          </a:p>
        </p:txBody>
      </p:sp>
      <p:sp>
        <p:nvSpPr>
          <p:cNvPr id="8" name="Dikdörtgen 7"/>
          <p:cNvSpPr/>
          <p:nvPr/>
        </p:nvSpPr>
        <p:spPr>
          <a:xfrm>
            <a:off x="5508104" y="1531244"/>
            <a:ext cx="2448272" cy="3170099"/>
          </a:xfrm>
          <a:prstGeom prst="rect">
            <a:avLst/>
          </a:prstGeom>
        </p:spPr>
        <p:txBody>
          <a:bodyPr wrap="square">
            <a:spAutoFit/>
          </a:bodyPr>
          <a:lstStyle/>
          <a:p>
            <a:r>
              <a:rPr lang="tr-TR" sz="2000" b="1" dirty="0" smtClean="0">
                <a:latin typeface="+mn-lt"/>
              </a:rPr>
              <a:t>Karbon </a:t>
            </a:r>
            <a:r>
              <a:rPr lang="tr-TR" sz="2000" b="1" dirty="0">
                <a:latin typeface="+mn-lt"/>
              </a:rPr>
              <a:t>monoksit</a:t>
            </a:r>
          </a:p>
          <a:p>
            <a:r>
              <a:rPr lang="tr-TR" sz="2000" b="1" dirty="0">
                <a:latin typeface="+mn-lt"/>
              </a:rPr>
              <a:t>Uçucu aminler</a:t>
            </a:r>
          </a:p>
          <a:p>
            <a:r>
              <a:rPr lang="tr-TR" sz="2000" b="1" dirty="0">
                <a:latin typeface="+mn-lt"/>
              </a:rPr>
              <a:t>Katran</a:t>
            </a:r>
          </a:p>
          <a:p>
            <a:r>
              <a:rPr lang="tr-TR" sz="2000" b="1" dirty="0">
                <a:latin typeface="+mn-lt"/>
              </a:rPr>
              <a:t>Kurşun</a:t>
            </a:r>
          </a:p>
          <a:p>
            <a:r>
              <a:rPr lang="tr-TR" sz="2000" b="1" dirty="0" err="1">
                <a:latin typeface="+mn-lt"/>
              </a:rPr>
              <a:t>Metanol</a:t>
            </a:r>
            <a:endParaRPr lang="tr-TR" sz="2000" b="1" dirty="0">
              <a:latin typeface="+mn-lt"/>
            </a:endParaRPr>
          </a:p>
          <a:p>
            <a:r>
              <a:rPr lang="tr-TR" sz="2000" b="1" dirty="0">
                <a:latin typeface="+mn-lt"/>
              </a:rPr>
              <a:t>Naftalin</a:t>
            </a:r>
          </a:p>
          <a:p>
            <a:r>
              <a:rPr lang="tr-TR" sz="2000" b="1" dirty="0">
                <a:latin typeface="+mn-lt"/>
              </a:rPr>
              <a:t>Nikotin</a:t>
            </a:r>
          </a:p>
          <a:p>
            <a:r>
              <a:rPr lang="tr-TR" sz="2000" b="1" dirty="0">
                <a:latin typeface="+mn-lt"/>
              </a:rPr>
              <a:t>Radon</a:t>
            </a:r>
          </a:p>
          <a:p>
            <a:r>
              <a:rPr lang="tr-TR" sz="2000" b="1" dirty="0">
                <a:latin typeface="+mn-lt"/>
              </a:rPr>
              <a:t>Tiner</a:t>
            </a:r>
          </a:p>
          <a:p>
            <a:r>
              <a:rPr lang="tr-TR" sz="2000" b="1" dirty="0">
                <a:latin typeface="+mn-lt"/>
              </a:rPr>
              <a:t>Tolüen</a:t>
            </a:r>
          </a:p>
        </p:txBody>
      </p:sp>
    </p:spTree>
    <p:extLst>
      <p:ext uri="{BB962C8B-B14F-4D97-AF65-F5344CB8AC3E}">
        <p14:creationId xmlns:p14="http://schemas.microsoft.com/office/powerpoint/2010/main" val="396078602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3501"/>
                            </p:stCondLst>
                            <p:childTnLst>
                              <p:par>
                                <p:cTn id="8" presetID="18" presetClass="entr" presetSubtype="6"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strips(downRight)">
                                      <p:cBhvr>
                                        <p:cTn id="10" dur="500"/>
                                        <p:tgtEl>
                                          <p:spTgt spid="2">
                                            <p:txEl>
                                              <p:pRg st="0" end="0"/>
                                            </p:txEl>
                                          </p:spTgt>
                                        </p:tgtEl>
                                      </p:cBhvr>
                                    </p:animEffect>
                                  </p:childTnLst>
                                </p:cTn>
                              </p:par>
                            </p:childTnLst>
                          </p:cTn>
                        </p:par>
                        <p:par>
                          <p:cTn id="11" fill="hold">
                            <p:stCondLst>
                              <p:cond delay="4001"/>
                            </p:stCondLst>
                            <p:childTnLst>
                              <p:par>
                                <p:cTn id="12" presetID="18" presetClass="entr" presetSubtype="6" fill="hold" grpId="0"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strips(downRight)">
                                      <p:cBhvr>
                                        <p:cTn id="14" dur="500"/>
                                        <p:tgtEl>
                                          <p:spTgt spid="2">
                                            <p:txEl>
                                              <p:pRg st="1" end="1"/>
                                            </p:txEl>
                                          </p:spTgt>
                                        </p:tgtEl>
                                      </p:cBhvr>
                                    </p:animEffect>
                                  </p:childTnLst>
                                </p:cTn>
                              </p:par>
                            </p:childTnLst>
                          </p:cTn>
                        </p:par>
                        <p:par>
                          <p:cTn id="15" fill="hold">
                            <p:stCondLst>
                              <p:cond delay="4501"/>
                            </p:stCondLst>
                            <p:childTnLst>
                              <p:par>
                                <p:cTn id="16" presetID="18" presetClass="entr" presetSubtype="6" fill="hold" grpId="0"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strips(downRight)">
                                      <p:cBhvr>
                                        <p:cTn id="18" dur="500"/>
                                        <p:tgtEl>
                                          <p:spTgt spid="2">
                                            <p:txEl>
                                              <p:pRg st="2" end="2"/>
                                            </p:txEl>
                                          </p:spTgt>
                                        </p:tgtEl>
                                      </p:cBhvr>
                                    </p:animEffect>
                                  </p:childTnLst>
                                </p:cTn>
                              </p:par>
                            </p:childTnLst>
                          </p:cTn>
                        </p:par>
                        <p:par>
                          <p:cTn id="19" fill="hold">
                            <p:stCondLst>
                              <p:cond delay="5001"/>
                            </p:stCondLst>
                            <p:childTnLst>
                              <p:par>
                                <p:cTn id="20" presetID="18" presetClass="entr" presetSubtype="6" fill="hold" grpId="0"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strips(downRight)">
                                      <p:cBhvr>
                                        <p:cTn id="22" dur="500"/>
                                        <p:tgtEl>
                                          <p:spTgt spid="2">
                                            <p:txEl>
                                              <p:pRg st="3" end="3"/>
                                            </p:txEl>
                                          </p:spTgt>
                                        </p:tgtEl>
                                      </p:cBhvr>
                                    </p:animEffect>
                                  </p:childTnLst>
                                </p:cTn>
                              </p:par>
                            </p:childTnLst>
                          </p:cTn>
                        </p:par>
                        <p:par>
                          <p:cTn id="23" fill="hold">
                            <p:stCondLst>
                              <p:cond delay="5501"/>
                            </p:stCondLst>
                            <p:childTnLst>
                              <p:par>
                                <p:cTn id="24" presetID="18" presetClass="entr" presetSubtype="6" fill="hold" grpId="0"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strips(downRight)">
                                      <p:cBhvr>
                                        <p:cTn id="26" dur="500"/>
                                        <p:tgtEl>
                                          <p:spTgt spid="2">
                                            <p:txEl>
                                              <p:pRg st="4" end="4"/>
                                            </p:txEl>
                                          </p:spTgt>
                                        </p:tgtEl>
                                      </p:cBhvr>
                                    </p:animEffect>
                                  </p:childTnLst>
                                </p:cTn>
                              </p:par>
                            </p:childTnLst>
                          </p:cTn>
                        </p:par>
                        <p:par>
                          <p:cTn id="27" fill="hold">
                            <p:stCondLst>
                              <p:cond delay="6001"/>
                            </p:stCondLst>
                            <p:childTnLst>
                              <p:par>
                                <p:cTn id="28" presetID="18" presetClass="entr" presetSubtype="6" fill="hold" grpId="0"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strips(downRight)">
                                      <p:cBhvr>
                                        <p:cTn id="30" dur="500"/>
                                        <p:tgtEl>
                                          <p:spTgt spid="2">
                                            <p:txEl>
                                              <p:pRg st="5" end="5"/>
                                            </p:txEl>
                                          </p:spTgt>
                                        </p:tgtEl>
                                      </p:cBhvr>
                                    </p:animEffect>
                                  </p:childTnLst>
                                </p:cTn>
                              </p:par>
                            </p:childTnLst>
                          </p:cTn>
                        </p:par>
                        <p:par>
                          <p:cTn id="31" fill="hold">
                            <p:stCondLst>
                              <p:cond delay="6501"/>
                            </p:stCondLst>
                            <p:childTnLst>
                              <p:par>
                                <p:cTn id="32" presetID="18" presetClass="entr" presetSubtype="6" fill="hold" grpId="0" nodeType="after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strips(downRight)">
                                      <p:cBhvr>
                                        <p:cTn id="34" dur="500"/>
                                        <p:tgtEl>
                                          <p:spTgt spid="2">
                                            <p:txEl>
                                              <p:pRg st="6" end="6"/>
                                            </p:txEl>
                                          </p:spTgt>
                                        </p:tgtEl>
                                      </p:cBhvr>
                                    </p:animEffect>
                                  </p:childTnLst>
                                </p:cTn>
                              </p:par>
                            </p:childTnLst>
                          </p:cTn>
                        </p:par>
                        <p:par>
                          <p:cTn id="35" fill="hold">
                            <p:stCondLst>
                              <p:cond delay="7001"/>
                            </p:stCondLst>
                            <p:childTnLst>
                              <p:par>
                                <p:cTn id="36" presetID="18" presetClass="entr" presetSubtype="6" fill="hold" grpId="0" nodeType="after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strips(downRight)">
                                      <p:cBhvr>
                                        <p:cTn id="38" dur="500"/>
                                        <p:tgtEl>
                                          <p:spTgt spid="2">
                                            <p:txEl>
                                              <p:pRg st="7" end="7"/>
                                            </p:txEl>
                                          </p:spTgt>
                                        </p:tgtEl>
                                      </p:cBhvr>
                                    </p:animEffect>
                                  </p:childTnLst>
                                </p:cTn>
                              </p:par>
                            </p:childTnLst>
                          </p:cTn>
                        </p:par>
                        <p:par>
                          <p:cTn id="39" fill="hold">
                            <p:stCondLst>
                              <p:cond delay="7501"/>
                            </p:stCondLst>
                            <p:childTnLst>
                              <p:par>
                                <p:cTn id="40" presetID="18" presetClass="entr" presetSubtype="6" fill="hold" grpId="0" nodeType="after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strips(downRight)">
                                      <p:cBhvr>
                                        <p:cTn id="42" dur="500"/>
                                        <p:tgtEl>
                                          <p:spTgt spid="2">
                                            <p:txEl>
                                              <p:pRg st="8" end="8"/>
                                            </p:txEl>
                                          </p:spTgt>
                                        </p:tgtEl>
                                      </p:cBhvr>
                                    </p:animEffect>
                                  </p:childTnLst>
                                </p:cTn>
                              </p:par>
                            </p:childTnLst>
                          </p:cTn>
                        </p:par>
                        <p:par>
                          <p:cTn id="43" fill="hold">
                            <p:stCondLst>
                              <p:cond delay="8001"/>
                            </p:stCondLst>
                            <p:childTnLst>
                              <p:par>
                                <p:cTn id="44" presetID="18" presetClass="entr" presetSubtype="6" fill="hold" grpId="0" nodeType="after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strips(downRight)">
                                      <p:cBhvr>
                                        <p:cTn id="46" dur="500"/>
                                        <p:tgtEl>
                                          <p:spTgt spid="2">
                                            <p:txEl>
                                              <p:pRg st="9" end="9"/>
                                            </p:txEl>
                                          </p:spTgt>
                                        </p:tgtEl>
                                      </p:cBhvr>
                                    </p:animEffect>
                                  </p:childTnLst>
                                </p:cTn>
                              </p:par>
                            </p:childTnLst>
                          </p:cTn>
                        </p:par>
                        <p:par>
                          <p:cTn id="47" fill="hold">
                            <p:stCondLst>
                              <p:cond delay="8501"/>
                            </p:stCondLst>
                            <p:childTnLst>
                              <p:par>
                                <p:cTn id="48" presetID="18" presetClass="entr" presetSubtype="6" fill="hold" grpId="0" nodeType="afterEffect">
                                  <p:stCondLst>
                                    <p:cond delay="0"/>
                                  </p:stCondLst>
                                  <p:childTnLst>
                                    <p:set>
                                      <p:cBhvr>
                                        <p:cTn id="49" dur="1" fill="hold">
                                          <p:stCondLst>
                                            <p:cond delay="0"/>
                                          </p:stCondLst>
                                        </p:cTn>
                                        <p:tgtEl>
                                          <p:spTgt spid="2">
                                            <p:txEl>
                                              <p:pRg st="10" end="10"/>
                                            </p:txEl>
                                          </p:spTgt>
                                        </p:tgtEl>
                                        <p:attrNameLst>
                                          <p:attrName>style.visibility</p:attrName>
                                        </p:attrNameLst>
                                      </p:cBhvr>
                                      <p:to>
                                        <p:strVal val="visible"/>
                                      </p:to>
                                    </p:set>
                                    <p:animEffect transition="in" filter="strips(downRight)">
                                      <p:cBhvr>
                                        <p:cTn id="50" dur="500"/>
                                        <p:tgtEl>
                                          <p:spTgt spid="2">
                                            <p:txEl>
                                              <p:pRg st="10" end="10"/>
                                            </p:txEl>
                                          </p:spTgt>
                                        </p:tgtEl>
                                      </p:cBhvr>
                                    </p:animEffect>
                                  </p:childTnLst>
                                </p:cTn>
                              </p:par>
                            </p:childTnLst>
                          </p:cTn>
                        </p:par>
                        <p:par>
                          <p:cTn id="51" fill="hold">
                            <p:stCondLst>
                              <p:cond delay="9001"/>
                            </p:stCondLst>
                            <p:childTnLst>
                              <p:par>
                                <p:cTn id="52" presetID="18" presetClass="entr" presetSubtype="6" fill="hold" grpId="0" nodeType="afterEffect">
                                  <p:stCondLst>
                                    <p:cond delay="0"/>
                                  </p:stCondLst>
                                  <p:childTnLst>
                                    <p:set>
                                      <p:cBhvr>
                                        <p:cTn id="53" dur="1" fill="hold">
                                          <p:stCondLst>
                                            <p:cond delay="0"/>
                                          </p:stCondLst>
                                        </p:cTn>
                                        <p:tgtEl>
                                          <p:spTgt spid="8">
                                            <p:txEl>
                                              <p:pRg st="0" end="0"/>
                                            </p:txEl>
                                          </p:spTgt>
                                        </p:tgtEl>
                                        <p:attrNameLst>
                                          <p:attrName>style.visibility</p:attrName>
                                        </p:attrNameLst>
                                      </p:cBhvr>
                                      <p:to>
                                        <p:strVal val="visible"/>
                                      </p:to>
                                    </p:set>
                                    <p:animEffect transition="in" filter="strips(downRight)">
                                      <p:cBhvr>
                                        <p:cTn id="54" dur="500"/>
                                        <p:tgtEl>
                                          <p:spTgt spid="8">
                                            <p:txEl>
                                              <p:pRg st="0" end="0"/>
                                            </p:txEl>
                                          </p:spTgt>
                                        </p:tgtEl>
                                      </p:cBhvr>
                                    </p:animEffect>
                                  </p:childTnLst>
                                </p:cTn>
                              </p:par>
                            </p:childTnLst>
                          </p:cTn>
                        </p:par>
                        <p:par>
                          <p:cTn id="55" fill="hold">
                            <p:stCondLst>
                              <p:cond delay="9501"/>
                            </p:stCondLst>
                            <p:childTnLst>
                              <p:par>
                                <p:cTn id="56" presetID="18" presetClass="entr" presetSubtype="6" fill="hold" grpId="0" nodeType="afterEffect">
                                  <p:stCondLst>
                                    <p:cond delay="0"/>
                                  </p:stCondLst>
                                  <p:childTnLst>
                                    <p:set>
                                      <p:cBhvr>
                                        <p:cTn id="57" dur="1" fill="hold">
                                          <p:stCondLst>
                                            <p:cond delay="0"/>
                                          </p:stCondLst>
                                        </p:cTn>
                                        <p:tgtEl>
                                          <p:spTgt spid="8">
                                            <p:txEl>
                                              <p:pRg st="1" end="1"/>
                                            </p:txEl>
                                          </p:spTgt>
                                        </p:tgtEl>
                                        <p:attrNameLst>
                                          <p:attrName>style.visibility</p:attrName>
                                        </p:attrNameLst>
                                      </p:cBhvr>
                                      <p:to>
                                        <p:strVal val="visible"/>
                                      </p:to>
                                    </p:set>
                                    <p:animEffect transition="in" filter="strips(downRight)">
                                      <p:cBhvr>
                                        <p:cTn id="58" dur="500"/>
                                        <p:tgtEl>
                                          <p:spTgt spid="8">
                                            <p:txEl>
                                              <p:pRg st="1" end="1"/>
                                            </p:txEl>
                                          </p:spTgt>
                                        </p:tgtEl>
                                      </p:cBhvr>
                                    </p:animEffect>
                                  </p:childTnLst>
                                </p:cTn>
                              </p:par>
                            </p:childTnLst>
                          </p:cTn>
                        </p:par>
                        <p:par>
                          <p:cTn id="59" fill="hold">
                            <p:stCondLst>
                              <p:cond delay="10001"/>
                            </p:stCondLst>
                            <p:childTnLst>
                              <p:par>
                                <p:cTn id="60" presetID="18" presetClass="entr" presetSubtype="6" fill="hold" grpId="0" nodeType="afterEffect">
                                  <p:stCondLst>
                                    <p:cond delay="0"/>
                                  </p:stCondLst>
                                  <p:childTnLst>
                                    <p:set>
                                      <p:cBhvr>
                                        <p:cTn id="61" dur="1" fill="hold">
                                          <p:stCondLst>
                                            <p:cond delay="0"/>
                                          </p:stCondLst>
                                        </p:cTn>
                                        <p:tgtEl>
                                          <p:spTgt spid="8">
                                            <p:txEl>
                                              <p:pRg st="2" end="2"/>
                                            </p:txEl>
                                          </p:spTgt>
                                        </p:tgtEl>
                                        <p:attrNameLst>
                                          <p:attrName>style.visibility</p:attrName>
                                        </p:attrNameLst>
                                      </p:cBhvr>
                                      <p:to>
                                        <p:strVal val="visible"/>
                                      </p:to>
                                    </p:set>
                                    <p:animEffect transition="in" filter="strips(downRight)">
                                      <p:cBhvr>
                                        <p:cTn id="62" dur="500"/>
                                        <p:tgtEl>
                                          <p:spTgt spid="8">
                                            <p:txEl>
                                              <p:pRg st="2" end="2"/>
                                            </p:txEl>
                                          </p:spTgt>
                                        </p:tgtEl>
                                      </p:cBhvr>
                                    </p:animEffect>
                                  </p:childTnLst>
                                </p:cTn>
                              </p:par>
                            </p:childTnLst>
                          </p:cTn>
                        </p:par>
                        <p:par>
                          <p:cTn id="63" fill="hold">
                            <p:stCondLst>
                              <p:cond delay="10501"/>
                            </p:stCondLst>
                            <p:childTnLst>
                              <p:par>
                                <p:cTn id="64" presetID="18" presetClass="entr" presetSubtype="6" fill="hold" grpId="0" nodeType="afterEffect">
                                  <p:stCondLst>
                                    <p:cond delay="0"/>
                                  </p:stCondLst>
                                  <p:childTnLst>
                                    <p:set>
                                      <p:cBhvr>
                                        <p:cTn id="65" dur="1" fill="hold">
                                          <p:stCondLst>
                                            <p:cond delay="0"/>
                                          </p:stCondLst>
                                        </p:cTn>
                                        <p:tgtEl>
                                          <p:spTgt spid="8">
                                            <p:txEl>
                                              <p:pRg st="3" end="3"/>
                                            </p:txEl>
                                          </p:spTgt>
                                        </p:tgtEl>
                                        <p:attrNameLst>
                                          <p:attrName>style.visibility</p:attrName>
                                        </p:attrNameLst>
                                      </p:cBhvr>
                                      <p:to>
                                        <p:strVal val="visible"/>
                                      </p:to>
                                    </p:set>
                                    <p:animEffect transition="in" filter="strips(downRight)">
                                      <p:cBhvr>
                                        <p:cTn id="66" dur="500"/>
                                        <p:tgtEl>
                                          <p:spTgt spid="8">
                                            <p:txEl>
                                              <p:pRg st="3" end="3"/>
                                            </p:txEl>
                                          </p:spTgt>
                                        </p:tgtEl>
                                      </p:cBhvr>
                                    </p:animEffect>
                                  </p:childTnLst>
                                </p:cTn>
                              </p:par>
                            </p:childTnLst>
                          </p:cTn>
                        </p:par>
                        <p:par>
                          <p:cTn id="67" fill="hold">
                            <p:stCondLst>
                              <p:cond delay="11001"/>
                            </p:stCondLst>
                            <p:childTnLst>
                              <p:par>
                                <p:cTn id="68" presetID="18" presetClass="entr" presetSubtype="6" fill="hold" grpId="0" nodeType="afterEffect">
                                  <p:stCondLst>
                                    <p:cond delay="0"/>
                                  </p:stCondLst>
                                  <p:childTnLst>
                                    <p:set>
                                      <p:cBhvr>
                                        <p:cTn id="69" dur="1" fill="hold">
                                          <p:stCondLst>
                                            <p:cond delay="0"/>
                                          </p:stCondLst>
                                        </p:cTn>
                                        <p:tgtEl>
                                          <p:spTgt spid="8">
                                            <p:txEl>
                                              <p:pRg st="4" end="4"/>
                                            </p:txEl>
                                          </p:spTgt>
                                        </p:tgtEl>
                                        <p:attrNameLst>
                                          <p:attrName>style.visibility</p:attrName>
                                        </p:attrNameLst>
                                      </p:cBhvr>
                                      <p:to>
                                        <p:strVal val="visible"/>
                                      </p:to>
                                    </p:set>
                                    <p:animEffect transition="in" filter="strips(downRight)">
                                      <p:cBhvr>
                                        <p:cTn id="70" dur="500"/>
                                        <p:tgtEl>
                                          <p:spTgt spid="8">
                                            <p:txEl>
                                              <p:pRg st="4" end="4"/>
                                            </p:txEl>
                                          </p:spTgt>
                                        </p:tgtEl>
                                      </p:cBhvr>
                                    </p:animEffect>
                                  </p:childTnLst>
                                </p:cTn>
                              </p:par>
                            </p:childTnLst>
                          </p:cTn>
                        </p:par>
                        <p:par>
                          <p:cTn id="71" fill="hold">
                            <p:stCondLst>
                              <p:cond delay="11501"/>
                            </p:stCondLst>
                            <p:childTnLst>
                              <p:par>
                                <p:cTn id="72" presetID="18" presetClass="entr" presetSubtype="6" fill="hold" grpId="0" nodeType="afterEffect">
                                  <p:stCondLst>
                                    <p:cond delay="0"/>
                                  </p:stCondLst>
                                  <p:childTnLst>
                                    <p:set>
                                      <p:cBhvr>
                                        <p:cTn id="73" dur="1" fill="hold">
                                          <p:stCondLst>
                                            <p:cond delay="0"/>
                                          </p:stCondLst>
                                        </p:cTn>
                                        <p:tgtEl>
                                          <p:spTgt spid="8">
                                            <p:txEl>
                                              <p:pRg st="5" end="5"/>
                                            </p:txEl>
                                          </p:spTgt>
                                        </p:tgtEl>
                                        <p:attrNameLst>
                                          <p:attrName>style.visibility</p:attrName>
                                        </p:attrNameLst>
                                      </p:cBhvr>
                                      <p:to>
                                        <p:strVal val="visible"/>
                                      </p:to>
                                    </p:set>
                                    <p:animEffect transition="in" filter="strips(downRight)">
                                      <p:cBhvr>
                                        <p:cTn id="74" dur="500"/>
                                        <p:tgtEl>
                                          <p:spTgt spid="8">
                                            <p:txEl>
                                              <p:pRg st="5" end="5"/>
                                            </p:txEl>
                                          </p:spTgt>
                                        </p:tgtEl>
                                      </p:cBhvr>
                                    </p:animEffect>
                                  </p:childTnLst>
                                </p:cTn>
                              </p:par>
                            </p:childTnLst>
                          </p:cTn>
                        </p:par>
                        <p:par>
                          <p:cTn id="75" fill="hold">
                            <p:stCondLst>
                              <p:cond delay="12001"/>
                            </p:stCondLst>
                            <p:childTnLst>
                              <p:par>
                                <p:cTn id="76" presetID="18" presetClass="entr" presetSubtype="6" fill="hold" grpId="0" nodeType="afterEffect">
                                  <p:stCondLst>
                                    <p:cond delay="0"/>
                                  </p:stCondLst>
                                  <p:childTnLst>
                                    <p:set>
                                      <p:cBhvr>
                                        <p:cTn id="77" dur="1" fill="hold">
                                          <p:stCondLst>
                                            <p:cond delay="0"/>
                                          </p:stCondLst>
                                        </p:cTn>
                                        <p:tgtEl>
                                          <p:spTgt spid="8">
                                            <p:txEl>
                                              <p:pRg st="6" end="6"/>
                                            </p:txEl>
                                          </p:spTgt>
                                        </p:tgtEl>
                                        <p:attrNameLst>
                                          <p:attrName>style.visibility</p:attrName>
                                        </p:attrNameLst>
                                      </p:cBhvr>
                                      <p:to>
                                        <p:strVal val="visible"/>
                                      </p:to>
                                    </p:set>
                                    <p:animEffect transition="in" filter="strips(downRight)">
                                      <p:cBhvr>
                                        <p:cTn id="78" dur="500"/>
                                        <p:tgtEl>
                                          <p:spTgt spid="8">
                                            <p:txEl>
                                              <p:pRg st="6" end="6"/>
                                            </p:txEl>
                                          </p:spTgt>
                                        </p:tgtEl>
                                      </p:cBhvr>
                                    </p:animEffect>
                                  </p:childTnLst>
                                </p:cTn>
                              </p:par>
                            </p:childTnLst>
                          </p:cTn>
                        </p:par>
                        <p:par>
                          <p:cTn id="79" fill="hold">
                            <p:stCondLst>
                              <p:cond delay="12501"/>
                            </p:stCondLst>
                            <p:childTnLst>
                              <p:par>
                                <p:cTn id="80" presetID="18" presetClass="entr" presetSubtype="6" fill="hold" grpId="0" nodeType="afterEffect">
                                  <p:stCondLst>
                                    <p:cond delay="0"/>
                                  </p:stCondLst>
                                  <p:childTnLst>
                                    <p:set>
                                      <p:cBhvr>
                                        <p:cTn id="81" dur="1" fill="hold">
                                          <p:stCondLst>
                                            <p:cond delay="0"/>
                                          </p:stCondLst>
                                        </p:cTn>
                                        <p:tgtEl>
                                          <p:spTgt spid="8">
                                            <p:txEl>
                                              <p:pRg st="7" end="7"/>
                                            </p:txEl>
                                          </p:spTgt>
                                        </p:tgtEl>
                                        <p:attrNameLst>
                                          <p:attrName>style.visibility</p:attrName>
                                        </p:attrNameLst>
                                      </p:cBhvr>
                                      <p:to>
                                        <p:strVal val="visible"/>
                                      </p:to>
                                    </p:set>
                                    <p:animEffect transition="in" filter="strips(downRight)">
                                      <p:cBhvr>
                                        <p:cTn id="82" dur="500"/>
                                        <p:tgtEl>
                                          <p:spTgt spid="8">
                                            <p:txEl>
                                              <p:pRg st="7" end="7"/>
                                            </p:txEl>
                                          </p:spTgt>
                                        </p:tgtEl>
                                      </p:cBhvr>
                                    </p:animEffect>
                                  </p:childTnLst>
                                </p:cTn>
                              </p:par>
                            </p:childTnLst>
                          </p:cTn>
                        </p:par>
                        <p:par>
                          <p:cTn id="83" fill="hold">
                            <p:stCondLst>
                              <p:cond delay="13001"/>
                            </p:stCondLst>
                            <p:childTnLst>
                              <p:par>
                                <p:cTn id="84" presetID="18" presetClass="entr" presetSubtype="6" fill="hold" grpId="0" nodeType="afterEffect">
                                  <p:stCondLst>
                                    <p:cond delay="0"/>
                                  </p:stCondLst>
                                  <p:childTnLst>
                                    <p:set>
                                      <p:cBhvr>
                                        <p:cTn id="85" dur="1" fill="hold">
                                          <p:stCondLst>
                                            <p:cond delay="0"/>
                                          </p:stCondLst>
                                        </p:cTn>
                                        <p:tgtEl>
                                          <p:spTgt spid="8">
                                            <p:txEl>
                                              <p:pRg st="8" end="8"/>
                                            </p:txEl>
                                          </p:spTgt>
                                        </p:tgtEl>
                                        <p:attrNameLst>
                                          <p:attrName>style.visibility</p:attrName>
                                        </p:attrNameLst>
                                      </p:cBhvr>
                                      <p:to>
                                        <p:strVal val="visible"/>
                                      </p:to>
                                    </p:set>
                                    <p:animEffect transition="in" filter="strips(downRight)">
                                      <p:cBhvr>
                                        <p:cTn id="86" dur="500"/>
                                        <p:tgtEl>
                                          <p:spTgt spid="8">
                                            <p:txEl>
                                              <p:pRg st="8" end="8"/>
                                            </p:txEl>
                                          </p:spTgt>
                                        </p:tgtEl>
                                      </p:cBhvr>
                                    </p:animEffect>
                                  </p:childTnLst>
                                </p:cTn>
                              </p:par>
                            </p:childTnLst>
                          </p:cTn>
                        </p:par>
                        <p:par>
                          <p:cTn id="87" fill="hold">
                            <p:stCondLst>
                              <p:cond delay="13501"/>
                            </p:stCondLst>
                            <p:childTnLst>
                              <p:par>
                                <p:cTn id="88" presetID="18" presetClass="entr" presetSubtype="6" fill="hold" grpId="0" nodeType="afterEffect">
                                  <p:stCondLst>
                                    <p:cond delay="0"/>
                                  </p:stCondLst>
                                  <p:childTnLst>
                                    <p:set>
                                      <p:cBhvr>
                                        <p:cTn id="89" dur="1" fill="hold">
                                          <p:stCondLst>
                                            <p:cond delay="0"/>
                                          </p:stCondLst>
                                        </p:cTn>
                                        <p:tgtEl>
                                          <p:spTgt spid="8">
                                            <p:txEl>
                                              <p:pRg st="9" end="9"/>
                                            </p:txEl>
                                          </p:spTgt>
                                        </p:tgtEl>
                                        <p:attrNameLst>
                                          <p:attrName>style.visibility</p:attrName>
                                        </p:attrNameLst>
                                      </p:cBhvr>
                                      <p:to>
                                        <p:strVal val="visible"/>
                                      </p:to>
                                    </p:set>
                                    <p:animEffect transition="in" filter="strips(downRight)">
                                      <p:cBhvr>
                                        <p:cTn id="90" dur="500"/>
                                        <p:tgtEl>
                                          <p:spTgt spid="8">
                                            <p:txEl>
                                              <p:pRg st="9" end="9"/>
                                            </p:txEl>
                                          </p:spTgt>
                                        </p:tgtEl>
                                      </p:cBhvr>
                                    </p:animEffect>
                                  </p:childTnLst>
                                </p:cTn>
                              </p:par>
                            </p:childTnLst>
                          </p:cTn>
                        </p:par>
                        <p:par>
                          <p:cTn id="91" fill="hold">
                            <p:stCondLst>
                              <p:cond delay="14001"/>
                            </p:stCondLst>
                            <p:childTnLst>
                              <p:par>
                                <p:cTn id="92" presetID="10" presetClass="entr" presetSubtype="0" fill="hold" nodeType="after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fade">
                                      <p:cBhvr>
                                        <p:cTn id="94" dur="500"/>
                                        <p:tgtEl>
                                          <p:spTgt spid="7"/>
                                        </p:tgtEl>
                                      </p:cBhvr>
                                    </p:animEffect>
                                  </p:childTnLst>
                                </p:cTn>
                              </p:par>
                            </p:childTnLst>
                          </p:cTn>
                        </p:par>
                        <p:par>
                          <p:cTn id="95" fill="hold">
                            <p:stCondLst>
                              <p:cond delay="14501"/>
                            </p:stCondLst>
                            <p:childTnLst>
                              <p:par>
                                <p:cTn id="96" presetID="2" presetClass="entr" presetSubtype="2" fill="hold" grpId="0" nodeType="after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additive="base">
                                        <p:cTn id="98" dur="500" fill="hold"/>
                                        <p:tgtEl>
                                          <p:spTgt spid="3"/>
                                        </p:tgtEl>
                                        <p:attrNameLst>
                                          <p:attrName>ppt_x</p:attrName>
                                        </p:attrNameLst>
                                      </p:cBhvr>
                                      <p:tavLst>
                                        <p:tav tm="0">
                                          <p:val>
                                            <p:strVal val="1+#ppt_w/2"/>
                                          </p:val>
                                        </p:tav>
                                        <p:tav tm="100000">
                                          <p:val>
                                            <p:strVal val="#ppt_x"/>
                                          </p:val>
                                        </p:tav>
                                      </p:tavLst>
                                    </p:anim>
                                    <p:anim calcmode="lin" valueType="num">
                                      <p:cBhvr additive="base">
                                        <p:cTn id="99" dur="500" fill="hold"/>
                                        <p:tgtEl>
                                          <p:spTgt spid="3"/>
                                        </p:tgtEl>
                                        <p:attrNameLst>
                                          <p:attrName>ppt_y</p:attrName>
                                        </p:attrNameLst>
                                      </p:cBhvr>
                                      <p:tavLst>
                                        <p:tav tm="0">
                                          <p:val>
                                            <p:strVal val="#ppt_y"/>
                                          </p:val>
                                        </p:tav>
                                        <p:tav tm="100000">
                                          <p:val>
                                            <p:strVal val="#ppt_y"/>
                                          </p:val>
                                        </p:tav>
                                      </p:tavLst>
                                    </p:anim>
                                  </p:childTnLst>
                                </p:cTn>
                              </p:par>
                            </p:childTnLst>
                          </p:cTn>
                        </p:par>
                        <p:par>
                          <p:cTn id="100" fill="hold">
                            <p:stCondLst>
                              <p:cond delay="15001"/>
                            </p:stCondLst>
                            <p:childTnLst>
                              <p:par>
                                <p:cTn id="101" presetID="35" presetClass="emph" presetSubtype="0" repeatCount="indefinite" fill="hold" grpId="1" nodeType="afterEffect">
                                  <p:stCondLst>
                                    <p:cond delay="0"/>
                                  </p:stCondLst>
                                  <p:endCondLst>
                                    <p:cond evt="onNext" delay="0">
                                      <p:tgtEl>
                                        <p:sldTgt/>
                                      </p:tgtEl>
                                    </p:cond>
                                  </p:endCondLst>
                                  <p:childTnLst>
                                    <p:anim calcmode="discrete" valueType="str">
                                      <p:cBhvr>
                                        <p:cTn id="102" dur="2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P spid="3" grpId="0"/>
      <p:bldP spid="3" grpId="1"/>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2031325"/>
          </a:xfrm>
          <a:prstGeom prst="rect">
            <a:avLst/>
          </a:prstGeom>
          <a:noFill/>
        </p:spPr>
        <p:txBody>
          <a:bodyPr wrap="square" rtlCol="0">
            <a:spAutoFit/>
          </a:bodyPr>
          <a:lstStyle/>
          <a:p>
            <a:r>
              <a:rPr lang="tr-TR" sz="4200" dirty="0" smtClean="0">
                <a:solidFill>
                  <a:srgbClr val="FF0000"/>
                </a:solidFill>
                <a:latin typeface="+mn-lt"/>
              </a:rPr>
              <a:t>Sigara İçen Birinin Çok Kısa Bir Zaman İçinde Göreceği Zararlar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251520" y="2124139"/>
            <a:ext cx="3672408" cy="3693319"/>
          </a:xfrm>
          <a:prstGeom prst="rect">
            <a:avLst/>
          </a:prstGeom>
        </p:spPr>
        <p:txBody>
          <a:bodyPr wrap="square">
            <a:spAutoFit/>
          </a:bodyPr>
          <a:lstStyle/>
          <a:p>
            <a:r>
              <a:rPr lang="tr-TR" dirty="0">
                <a:solidFill>
                  <a:schemeClr val="bg1"/>
                </a:solidFill>
                <a:latin typeface="+mn-lt"/>
              </a:rPr>
              <a:t>Kalp atışı hızlanır.</a:t>
            </a:r>
          </a:p>
          <a:p>
            <a:r>
              <a:rPr lang="tr-TR" dirty="0">
                <a:solidFill>
                  <a:schemeClr val="bg1"/>
                </a:solidFill>
                <a:latin typeface="+mn-lt"/>
              </a:rPr>
              <a:t>Kan basıncı artar.</a:t>
            </a:r>
          </a:p>
          <a:p>
            <a:r>
              <a:rPr lang="tr-TR" dirty="0">
                <a:solidFill>
                  <a:schemeClr val="bg1"/>
                </a:solidFill>
                <a:latin typeface="+mn-lt"/>
              </a:rPr>
              <a:t>Mide asit üretir.</a:t>
            </a:r>
          </a:p>
          <a:p>
            <a:r>
              <a:rPr lang="tr-TR" dirty="0">
                <a:solidFill>
                  <a:schemeClr val="bg1"/>
                </a:solidFill>
                <a:latin typeface="+mn-lt"/>
              </a:rPr>
              <a:t>Böbrekler, idrarı, olması gerekenden daha az üretir.</a:t>
            </a:r>
          </a:p>
          <a:p>
            <a:r>
              <a:rPr lang="tr-TR" dirty="0">
                <a:solidFill>
                  <a:schemeClr val="bg1"/>
                </a:solidFill>
                <a:latin typeface="+mn-lt"/>
              </a:rPr>
              <a:t>Beyin ve sinir sistemi önce hızlı çalışır, sonra yavaşlar.</a:t>
            </a:r>
          </a:p>
          <a:p>
            <a:r>
              <a:rPr lang="tr-TR" dirty="0">
                <a:solidFill>
                  <a:schemeClr val="bg1"/>
                </a:solidFill>
                <a:latin typeface="+mn-lt"/>
              </a:rPr>
              <a:t>Koku ve tat alma duyuları zayıflar.</a:t>
            </a:r>
          </a:p>
          <a:p>
            <a:r>
              <a:rPr lang="tr-TR" dirty="0">
                <a:solidFill>
                  <a:schemeClr val="bg1"/>
                </a:solidFill>
                <a:latin typeface="+mn-lt"/>
              </a:rPr>
              <a:t>Akciğerlerdeki küçük </a:t>
            </a:r>
            <a:r>
              <a:rPr lang="tr-TR" dirty="0" smtClean="0">
                <a:solidFill>
                  <a:schemeClr val="bg1"/>
                </a:solidFill>
                <a:latin typeface="+mn-lt"/>
              </a:rPr>
              <a:t>liflerin </a:t>
            </a:r>
            <a:r>
              <a:rPr lang="tr-TR" dirty="0">
                <a:solidFill>
                  <a:schemeClr val="bg1"/>
                </a:solidFill>
                <a:latin typeface="+mn-lt"/>
              </a:rPr>
              <a:t>ve havayollarının çalışması bozulur.</a:t>
            </a:r>
          </a:p>
          <a:p>
            <a:r>
              <a:rPr lang="tr-TR" dirty="0">
                <a:solidFill>
                  <a:schemeClr val="bg1"/>
                </a:solidFill>
                <a:latin typeface="+mn-lt"/>
              </a:rPr>
              <a:t>El ve ayak parmaklarına kan akışı zayıflar.</a:t>
            </a:r>
          </a:p>
          <a:p>
            <a:r>
              <a:rPr lang="tr-TR" dirty="0">
                <a:solidFill>
                  <a:schemeClr val="bg1"/>
                </a:solidFill>
                <a:latin typeface="+mn-lt"/>
              </a:rPr>
              <a:t>Beyindeki kan akışı yavaşlar.</a:t>
            </a:r>
          </a:p>
        </p:txBody>
      </p:sp>
    </p:spTree>
    <p:extLst>
      <p:ext uri="{BB962C8B-B14F-4D97-AF65-F5344CB8AC3E}">
        <p14:creationId xmlns:p14="http://schemas.microsoft.com/office/powerpoint/2010/main" val="33201934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par>
                          <p:cTn id="40" fill="hold">
                            <p:stCondLst>
                              <p:cond delay="8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5795</TotalTime>
  <Words>1723</Words>
  <Application>Microsoft Office PowerPoint</Application>
  <PresentationFormat>Ekran Gösterisi (4:3)</PresentationFormat>
  <Paragraphs>277</Paragraphs>
  <Slides>26</Slides>
  <Notes>26</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26</vt:i4>
      </vt:variant>
    </vt:vector>
  </HeadingPairs>
  <TitlesOfParts>
    <vt:vector size="30" baseType="lpstr">
      <vt:lpstr>Arial</vt:lpstr>
      <vt:lpstr>Calibri</vt:lpstr>
      <vt:lpstr>Comic Sans MS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EDAM (Eğitim Danışmanlığı ve Araştırmaları Merkezi)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tutun bagimliligi_ortaokul</dc:title>
  <dc:creator>Mustafa; Alpaslan; Hatice; EDAM</dc:creator>
  <dc:description>Bu sunu Yeşilay tarafından ortaokul çağı öğrencilere ve çocuklara yönelik hazırlanmış aşağıdaki kitapçıktan yararlanılarak oluşturulmuştur:_x000d_
Sigara Ocağınızı Söndürmeden…, Zeynep Alp, 2014, İstanbul, Yeşilay TBM Alan Kitaplığı Dizisi No: 18.</dc:description>
  <cp:lastModifiedBy>Fuat Arca</cp:lastModifiedBy>
  <cp:revision>1570</cp:revision>
  <dcterms:created xsi:type="dcterms:W3CDTF">2010-12-23T09:12:01Z</dcterms:created>
  <dcterms:modified xsi:type="dcterms:W3CDTF">2015-02-24T15:31:08Z</dcterms:modified>
</cp:coreProperties>
</file>