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2AE75F-1186-4F74-8F3C-8DC93E3E27C7}" type="datetimeFigureOut">
              <a:rPr lang="tr-TR" smtClean="0"/>
              <a:pPr/>
              <a:t>17.11.2015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Kerem Şahin OrtaOkulu Rehberlik Servisi</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D0D3C7-DF6C-49FE-974C-C3AE8FCC18E5}" type="slidenum">
              <a:rPr lang="tr-TR" smtClean="0"/>
              <a:pPr/>
              <a:t>‹#›</a:t>
            </a:fld>
            <a:endParaRPr lang="tr-T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1D26B-1A83-4BFD-815C-160E585FB2C1}" type="datetimeFigureOut">
              <a:rPr lang="tr-TR" smtClean="0"/>
              <a:pPr/>
              <a:t>17.11.2015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Kerem Şahin OrtaOkulu Rehberlik Servisi</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6B4FB-9E11-4231-BDCE-81018309DC73}" type="slidenum">
              <a:rPr lang="tr-TR" smtClean="0"/>
              <a:pPr/>
              <a:t>‹#›</a:t>
            </a:fld>
            <a:endParaRPr lang="tr-T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046B4FB-9E11-4231-BDCE-81018309DC73}"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A20791CE-C144-4771-8579-BBC4B3A67E7D}" type="datetime1">
              <a:rPr lang="tr-TR" smtClean="0"/>
              <a:pPr/>
              <a:t>17.11.2015</a:t>
            </a:fld>
            <a:endParaRPr lang="tr-TR"/>
          </a:p>
        </p:txBody>
      </p:sp>
      <p:sp>
        <p:nvSpPr>
          <p:cNvPr id="8" name="7 Altbilgi Yer Tutucusu"/>
          <p:cNvSpPr>
            <a:spLocks noGrp="1"/>
          </p:cNvSpPr>
          <p:nvPr>
            <p:ph type="ftr" sz="quarter" idx="11"/>
          </p:nvPr>
        </p:nvSpPr>
        <p:spPr/>
        <p:txBody>
          <a:bodyPr/>
          <a:lstStyle>
            <a:extLst/>
          </a:lstStyle>
          <a:p>
            <a:r>
              <a:rPr lang="tr-TR" smtClean="0"/>
              <a:t>Kerem Şahin OrtaOkulu</a:t>
            </a:r>
            <a:endParaRPr lang="tr-TR"/>
          </a:p>
        </p:txBody>
      </p:sp>
      <p:sp>
        <p:nvSpPr>
          <p:cNvPr id="11" name="10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8B910C5-677E-4C90-B6D4-060F30887841}" type="datetime1">
              <a:rPr lang="tr-TR" smtClean="0"/>
              <a:pPr/>
              <a:t>17.11.2015</a:t>
            </a:fld>
            <a:endParaRPr lang="tr-TR"/>
          </a:p>
        </p:txBody>
      </p:sp>
      <p:sp>
        <p:nvSpPr>
          <p:cNvPr id="5" name="4 Altbilgi Yer Tutucusu"/>
          <p:cNvSpPr>
            <a:spLocks noGrp="1"/>
          </p:cNvSpPr>
          <p:nvPr>
            <p:ph type="ftr" sz="quarter" idx="11"/>
          </p:nvPr>
        </p:nvSpPr>
        <p:spPr/>
        <p:txBody>
          <a:bodyPr/>
          <a:lstStyle>
            <a:extLst/>
          </a:lstStyle>
          <a:p>
            <a:r>
              <a:rPr lang="tr-TR" smtClean="0"/>
              <a:t>Kerem Şahin OrtaOkulu</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B197F2B-F4A5-4104-A9AF-5C377FF0474A}" type="datetime1">
              <a:rPr lang="tr-TR" smtClean="0"/>
              <a:pPr/>
              <a:t>17.11.2015</a:t>
            </a:fld>
            <a:endParaRPr lang="tr-TR"/>
          </a:p>
        </p:txBody>
      </p:sp>
      <p:sp>
        <p:nvSpPr>
          <p:cNvPr id="5" name="4 Altbilgi Yer Tutucusu"/>
          <p:cNvSpPr>
            <a:spLocks noGrp="1"/>
          </p:cNvSpPr>
          <p:nvPr>
            <p:ph type="ftr" sz="quarter" idx="11"/>
          </p:nvPr>
        </p:nvSpPr>
        <p:spPr/>
        <p:txBody>
          <a:bodyPr/>
          <a:lstStyle>
            <a:extLst/>
          </a:lstStyle>
          <a:p>
            <a:r>
              <a:rPr lang="tr-TR" smtClean="0"/>
              <a:t>Kerem Şahin OrtaOkulu</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0C4B643-F0CE-4672-B939-702D11521259}" type="datetime1">
              <a:rPr lang="tr-TR" smtClean="0"/>
              <a:pPr/>
              <a:t>17.11.2015</a:t>
            </a:fld>
            <a:endParaRPr lang="tr-TR"/>
          </a:p>
        </p:txBody>
      </p:sp>
      <p:sp>
        <p:nvSpPr>
          <p:cNvPr id="5" name="4 Altbilgi Yer Tutucusu"/>
          <p:cNvSpPr>
            <a:spLocks noGrp="1"/>
          </p:cNvSpPr>
          <p:nvPr>
            <p:ph type="ftr" sz="quarter" idx="11"/>
          </p:nvPr>
        </p:nvSpPr>
        <p:spPr/>
        <p:txBody>
          <a:bodyPr/>
          <a:lstStyle>
            <a:extLst/>
          </a:lstStyle>
          <a:p>
            <a:r>
              <a:rPr lang="tr-TR" smtClean="0"/>
              <a:t>Kerem Şahin OrtaOkulu</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6675AD21-AF5C-49E6-A751-6C6545DE9664}" type="datetime1">
              <a:rPr lang="tr-TR" smtClean="0"/>
              <a:pPr/>
              <a:t>17.11.2015</a:t>
            </a:fld>
            <a:endParaRPr lang="tr-TR"/>
          </a:p>
        </p:txBody>
      </p:sp>
      <p:sp>
        <p:nvSpPr>
          <p:cNvPr id="5" name="4 Altbilgi Yer Tutucusu"/>
          <p:cNvSpPr>
            <a:spLocks noGrp="1"/>
          </p:cNvSpPr>
          <p:nvPr>
            <p:ph type="ftr" sz="quarter" idx="11"/>
          </p:nvPr>
        </p:nvSpPr>
        <p:spPr/>
        <p:txBody>
          <a:bodyPr/>
          <a:lstStyle>
            <a:extLst/>
          </a:lstStyle>
          <a:p>
            <a:r>
              <a:rPr lang="tr-TR" smtClean="0"/>
              <a:t>Kerem Şahin OrtaOkulu</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866E0526-E7F6-496F-B13B-18788DF89E17}" type="datetime1">
              <a:rPr lang="tr-TR" smtClean="0"/>
              <a:pPr/>
              <a:t>17.11.2015</a:t>
            </a:fld>
            <a:endParaRPr lang="tr-TR"/>
          </a:p>
        </p:txBody>
      </p:sp>
      <p:sp>
        <p:nvSpPr>
          <p:cNvPr id="6" name="5 Altbilgi Yer Tutucusu"/>
          <p:cNvSpPr>
            <a:spLocks noGrp="1"/>
          </p:cNvSpPr>
          <p:nvPr>
            <p:ph type="ftr" sz="quarter" idx="11"/>
          </p:nvPr>
        </p:nvSpPr>
        <p:spPr/>
        <p:txBody>
          <a:bodyPr/>
          <a:lstStyle>
            <a:extLst/>
          </a:lstStyle>
          <a:p>
            <a:r>
              <a:rPr lang="tr-TR" smtClean="0"/>
              <a:t>Kerem Şahin OrtaOkulu</a:t>
            </a:r>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57ADBF2-F0F8-4B3C-8E55-01741519D171}" type="datetime1">
              <a:rPr lang="tr-TR" smtClean="0"/>
              <a:pPr/>
              <a:t>17.11.2015</a:t>
            </a:fld>
            <a:endParaRPr lang="tr-TR"/>
          </a:p>
        </p:txBody>
      </p:sp>
      <p:sp>
        <p:nvSpPr>
          <p:cNvPr id="8" name="7 Altbilgi Yer Tutucusu"/>
          <p:cNvSpPr>
            <a:spLocks noGrp="1"/>
          </p:cNvSpPr>
          <p:nvPr>
            <p:ph type="ftr" sz="quarter" idx="11"/>
          </p:nvPr>
        </p:nvSpPr>
        <p:spPr/>
        <p:txBody>
          <a:bodyPr/>
          <a:lstStyle>
            <a:extLst/>
          </a:lstStyle>
          <a:p>
            <a:r>
              <a:rPr lang="tr-TR" smtClean="0"/>
              <a:t>Kerem Şahin OrtaOkulu</a:t>
            </a:r>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9B993433-236D-438B-BA7E-28B2D0B193ED}" type="datetime1">
              <a:rPr lang="tr-TR" smtClean="0"/>
              <a:pPr/>
              <a:t>17.11.2015</a:t>
            </a:fld>
            <a:endParaRPr lang="tr-TR"/>
          </a:p>
        </p:txBody>
      </p:sp>
      <p:sp>
        <p:nvSpPr>
          <p:cNvPr id="4" name="3 Altbilgi Yer Tutucusu"/>
          <p:cNvSpPr>
            <a:spLocks noGrp="1"/>
          </p:cNvSpPr>
          <p:nvPr>
            <p:ph type="ftr" sz="quarter" idx="11"/>
          </p:nvPr>
        </p:nvSpPr>
        <p:spPr/>
        <p:txBody>
          <a:bodyPr/>
          <a:lstStyle>
            <a:extLst/>
          </a:lstStyle>
          <a:p>
            <a:r>
              <a:rPr lang="tr-TR" smtClean="0"/>
              <a:t>Kerem Şahin OrtaOkulu</a:t>
            </a:r>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79BB66E3-6DA6-4FD1-8421-866FE59BE65D}" type="datetime1">
              <a:rPr lang="tr-TR" smtClean="0"/>
              <a:pPr/>
              <a:t>17.11.2015</a:t>
            </a:fld>
            <a:endParaRPr lang="tr-TR"/>
          </a:p>
        </p:txBody>
      </p:sp>
      <p:sp>
        <p:nvSpPr>
          <p:cNvPr id="3" name="2 Altbilgi Yer Tutucusu"/>
          <p:cNvSpPr>
            <a:spLocks noGrp="1"/>
          </p:cNvSpPr>
          <p:nvPr>
            <p:ph type="ftr" sz="quarter" idx="11"/>
          </p:nvPr>
        </p:nvSpPr>
        <p:spPr/>
        <p:txBody>
          <a:bodyPr/>
          <a:lstStyle>
            <a:extLst/>
          </a:lstStyle>
          <a:p>
            <a:r>
              <a:rPr lang="tr-TR" smtClean="0"/>
              <a:t>Kerem Şahin OrtaOkulu</a:t>
            </a:r>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4B4A30A-4F27-41C6-87D8-36CB44D9F10F}" type="datetime1">
              <a:rPr lang="tr-TR" smtClean="0"/>
              <a:pPr/>
              <a:t>17.11.2015</a:t>
            </a:fld>
            <a:endParaRPr lang="tr-TR"/>
          </a:p>
        </p:txBody>
      </p:sp>
      <p:sp>
        <p:nvSpPr>
          <p:cNvPr id="6" name="5 Altbilgi Yer Tutucusu"/>
          <p:cNvSpPr>
            <a:spLocks noGrp="1"/>
          </p:cNvSpPr>
          <p:nvPr>
            <p:ph type="ftr" sz="quarter" idx="11"/>
          </p:nvPr>
        </p:nvSpPr>
        <p:spPr/>
        <p:txBody>
          <a:bodyPr/>
          <a:lstStyle>
            <a:extLst/>
          </a:lstStyle>
          <a:p>
            <a:r>
              <a:rPr lang="tr-TR" smtClean="0"/>
              <a:t>Kerem Şahin OrtaOkulu</a:t>
            </a:r>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91931F5-8C9A-4CFE-8F2B-89CA8DD4C876}" type="datetime1">
              <a:rPr lang="tr-TR" smtClean="0"/>
              <a:pPr/>
              <a:t>17.11.2015</a:t>
            </a:fld>
            <a:endParaRPr lang="tr-TR"/>
          </a:p>
        </p:txBody>
      </p:sp>
      <p:sp>
        <p:nvSpPr>
          <p:cNvPr id="6" name="5 Altbilgi Yer Tutucusu"/>
          <p:cNvSpPr>
            <a:spLocks noGrp="1"/>
          </p:cNvSpPr>
          <p:nvPr>
            <p:ph type="ftr" sz="quarter" idx="11"/>
          </p:nvPr>
        </p:nvSpPr>
        <p:spPr/>
        <p:txBody>
          <a:bodyPr/>
          <a:lstStyle>
            <a:extLst/>
          </a:lstStyle>
          <a:p>
            <a:r>
              <a:rPr lang="tr-TR" smtClean="0"/>
              <a:t>Kerem Şahin OrtaOkulu</a:t>
            </a:r>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B07717D-5BB0-48D9-9F28-12ACD3C68559}" type="datetime1">
              <a:rPr lang="tr-TR" smtClean="0"/>
              <a:pPr/>
              <a:t>17.11.2015</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tr-TR" smtClean="0"/>
              <a:t>Kerem Şahin OrtaOkulu</a:t>
            </a:r>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9439" y="3571876"/>
            <a:ext cx="8106706" cy="230832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solidFill>
                  <a:srgbClr val="FF0000"/>
                </a:solidFill>
              </a:rPr>
              <a:t>TC</a:t>
            </a:r>
          </a:p>
          <a:p>
            <a:pPr algn="ctr"/>
            <a:r>
              <a:rPr lang="tr-TR" sz="3600" b="1" dirty="0" smtClean="0">
                <a:ln/>
                <a:solidFill>
                  <a:srgbClr val="FF0000"/>
                </a:solidFill>
              </a:rPr>
              <a:t>MİLLİ EĞİTİM BAKANLIĞI</a:t>
            </a:r>
          </a:p>
          <a:p>
            <a:pPr algn="ctr"/>
            <a:r>
              <a:rPr lang="tr-TR" sz="3600" b="1" dirty="0" smtClean="0">
                <a:ln/>
                <a:solidFill>
                  <a:srgbClr val="FF0000"/>
                </a:solidFill>
              </a:rPr>
              <a:t>OKUL ÖNCESİ VE İLKÖĞRETİM</a:t>
            </a:r>
          </a:p>
          <a:p>
            <a:pPr algn="ctr"/>
            <a:r>
              <a:rPr lang="tr-TR" sz="3600" b="1" dirty="0" smtClean="0">
                <a:ln/>
                <a:solidFill>
                  <a:srgbClr val="FF0000"/>
                </a:solidFill>
              </a:rPr>
              <a:t> KURUMLARI YÖNETMELİĞİ</a:t>
            </a:r>
          </a:p>
        </p:txBody>
      </p:sp>
      <p:pic>
        <p:nvPicPr>
          <p:cNvPr id="1027" name="Picture 3" descr="C:\Users\bahar\Desktop\1.jpg"/>
          <p:cNvPicPr>
            <a:picLocks noChangeAspect="1" noChangeArrowheads="1"/>
          </p:cNvPicPr>
          <p:nvPr/>
        </p:nvPicPr>
        <p:blipFill>
          <a:blip r:embed="rId3"/>
          <a:srcRect/>
          <a:stretch>
            <a:fillRect/>
          </a:stretch>
        </p:blipFill>
        <p:spPr bwMode="auto">
          <a:xfrm>
            <a:off x="3286116" y="928670"/>
            <a:ext cx="2143125" cy="2133600"/>
          </a:xfrm>
          <a:prstGeom prst="rect">
            <a:avLst/>
          </a:prstGeom>
          <a:noFill/>
        </p:spPr>
      </p:pic>
      <p:sp>
        <p:nvSpPr>
          <p:cNvPr id="6" name="5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899044"/>
          </a:xfrm>
        </p:spPr>
        <p:txBody>
          <a:bodyPr/>
          <a:lstStyle/>
          <a:p>
            <a:pPr>
              <a:buNone/>
            </a:pPr>
            <a:endParaRPr lang="tr-TR" dirty="0" smtClean="0"/>
          </a:p>
          <a:p>
            <a:pPr>
              <a:buNone/>
            </a:pPr>
            <a:endParaRPr lang="tr-TR" dirty="0" smtClean="0"/>
          </a:p>
          <a:p>
            <a:pPr>
              <a:buFont typeface="Wingdings" pitchFamily="2" charset="2"/>
              <a:buChar char="Ø"/>
            </a:pPr>
            <a:r>
              <a:rPr lang="tr-TR" sz="1600" dirty="0" smtClean="0"/>
              <a:t>Okula ve derslere düzenli devam etmeleri ve başarılı olmaları,</a:t>
            </a:r>
          </a:p>
          <a:p>
            <a:pPr>
              <a:buFont typeface="Wingdings" pitchFamily="2" charset="2"/>
              <a:buChar char="Ø"/>
            </a:pPr>
            <a:r>
              <a:rPr lang="tr-TR" sz="1600" dirty="0" smtClean="0"/>
              <a:t>Okul personeline, arkadaşlarına ve çevresindeki kişilere karşı saygılı ve hoşgörülü davranmaları,</a:t>
            </a:r>
          </a:p>
          <a:p>
            <a:pPr>
              <a:buFont typeface="Wingdings" pitchFamily="2" charset="2"/>
              <a:buChar char="Ø"/>
            </a:pPr>
            <a:r>
              <a:rPr lang="tr-TR" sz="1600" dirty="0" smtClean="0"/>
              <a:t>Doğru sözlü ve dürüst olmaları,</a:t>
            </a:r>
          </a:p>
          <a:p>
            <a:pPr>
              <a:buNone/>
            </a:pPr>
            <a:endParaRPr lang="tr-TR" dirty="0"/>
          </a:p>
        </p:txBody>
      </p:sp>
      <p:sp>
        <p:nvSpPr>
          <p:cNvPr id="4" name="3 Dikdörtgen"/>
          <p:cNvSpPr/>
          <p:nvPr/>
        </p:nvSpPr>
        <p:spPr>
          <a:xfrm>
            <a:off x="714348" y="857232"/>
            <a:ext cx="7733207"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cap="none" spc="0" dirty="0" smtClean="0">
                <a:ln/>
                <a:solidFill>
                  <a:schemeClr val="accent3"/>
                </a:solidFill>
                <a:effectLst/>
              </a:rPr>
              <a:t>ÖĞRENCİLERDEN BEKLENEN DAVRANIŞLAR</a:t>
            </a:r>
            <a:endParaRPr lang="tr-TR" sz="2400" b="1" cap="none" spc="0" dirty="0">
              <a:ln/>
              <a:solidFill>
                <a:schemeClr val="accent3"/>
              </a:solidFill>
              <a:effectLst/>
            </a:endParaRPr>
          </a:p>
        </p:txBody>
      </p:sp>
      <p:pic>
        <p:nvPicPr>
          <p:cNvPr id="4098" name="Picture 2" descr="C:\Users\bahar\Desktop\indir.jpg"/>
          <p:cNvPicPr>
            <a:picLocks noChangeAspect="1" noChangeArrowheads="1"/>
          </p:cNvPicPr>
          <p:nvPr/>
        </p:nvPicPr>
        <p:blipFill>
          <a:blip r:embed="rId2"/>
          <a:srcRect/>
          <a:stretch>
            <a:fillRect/>
          </a:stretch>
        </p:blipFill>
        <p:spPr bwMode="auto">
          <a:xfrm>
            <a:off x="2500298" y="2857496"/>
            <a:ext cx="4286280" cy="3071833"/>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r>
              <a:rPr lang="tr-TR" sz="1600" dirty="0" smtClean="0"/>
              <a:t>İyi ve nazik tavırlı olmaları,</a:t>
            </a:r>
          </a:p>
          <a:p>
            <a:pPr>
              <a:buFont typeface="Wingdings" pitchFamily="2" charset="2"/>
              <a:buChar char="Ø"/>
            </a:pPr>
            <a:r>
              <a:rPr lang="tr-TR" sz="1600" dirty="0" smtClean="0"/>
              <a:t>Okulda yapılacak sosyal ve kültürel etkinliklere katılmaları,</a:t>
            </a:r>
          </a:p>
          <a:p>
            <a:pPr>
              <a:buFont typeface="Wingdings" pitchFamily="2" charset="2"/>
              <a:buChar char="Ø"/>
            </a:pPr>
            <a:r>
              <a:rPr lang="tr-TR" sz="1600" dirty="0" smtClean="0"/>
              <a:t>Kitap okuma alışkanlığını kazanmaları,</a:t>
            </a:r>
          </a:p>
          <a:p>
            <a:pPr>
              <a:buFont typeface="Wingdings" pitchFamily="2" charset="2"/>
              <a:buChar char="Ø"/>
            </a:pPr>
            <a:r>
              <a:rPr lang="tr-TR" sz="1600" dirty="0" smtClean="0"/>
              <a:t>Çevrenin doğal ve tarihî güzelliklerini, sanat eserlerini korumaları ve onları geliştirmek için katkıda bulunmaları,</a:t>
            </a:r>
          </a:p>
          <a:p>
            <a:pPr>
              <a:buNone/>
            </a:pPr>
            <a:endParaRPr lang="tr-TR" dirty="0"/>
          </a:p>
        </p:txBody>
      </p:sp>
      <p:pic>
        <p:nvPicPr>
          <p:cNvPr id="5122" name="Picture 2" descr="C:\Users\bahar\Desktop\images.jpg"/>
          <p:cNvPicPr>
            <a:picLocks noChangeAspect="1" noChangeArrowheads="1"/>
          </p:cNvPicPr>
          <p:nvPr/>
        </p:nvPicPr>
        <p:blipFill>
          <a:blip r:embed="rId2"/>
          <a:srcRect/>
          <a:stretch>
            <a:fillRect/>
          </a:stretch>
        </p:blipFill>
        <p:spPr bwMode="auto">
          <a:xfrm>
            <a:off x="1000100" y="3000372"/>
            <a:ext cx="3071834" cy="2571768"/>
          </a:xfrm>
          <a:prstGeom prst="rect">
            <a:avLst/>
          </a:prstGeom>
          <a:noFill/>
        </p:spPr>
      </p:pic>
      <p:pic>
        <p:nvPicPr>
          <p:cNvPr id="5123" name="Picture 3" descr="C:\Users\bahar\Desktop\images (1).jpg"/>
          <p:cNvPicPr>
            <a:picLocks noChangeAspect="1" noChangeArrowheads="1"/>
          </p:cNvPicPr>
          <p:nvPr/>
        </p:nvPicPr>
        <p:blipFill>
          <a:blip r:embed="rId3"/>
          <a:srcRect/>
          <a:stretch>
            <a:fillRect/>
          </a:stretch>
        </p:blipFill>
        <p:spPr bwMode="auto">
          <a:xfrm>
            <a:off x="5000628" y="3000372"/>
            <a:ext cx="3000396" cy="2500330"/>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970482"/>
          </a:xfrm>
        </p:spPr>
        <p:txBody>
          <a:bodyPr>
            <a:normAutofit/>
          </a:bodyPr>
          <a:lstStyle/>
          <a:p>
            <a:pPr>
              <a:buFont typeface="Wingdings" pitchFamily="2" charset="2"/>
              <a:buChar char="Ø"/>
            </a:pPr>
            <a:r>
              <a:rPr lang="tr-TR" sz="1600" dirty="0" smtClean="0"/>
              <a:t>İyi işler başarmak için çok çalışmaya ve zamana muhtaç olduklarını unutmamaları, geçen zamanın geri gelmeyeceğinin bilincinde olmaları,</a:t>
            </a:r>
          </a:p>
          <a:p>
            <a:pPr>
              <a:buFont typeface="Wingdings" pitchFamily="2" charset="2"/>
              <a:buChar char="Ø"/>
            </a:pPr>
            <a:r>
              <a:rPr lang="tr-TR" sz="1600" dirty="0" smtClean="0"/>
              <a:t>Millet malını, okulunu ve eşyasını kendi öz malı gibi korumaları,</a:t>
            </a:r>
          </a:p>
          <a:p>
            <a:pPr>
              <a:buFont typeface="Wingdings" pitchFamily="2" charset="2"/>
              <a:buChar char="Ø"/>
            </a:pPr>
            <a:r>
              <a:rPr lang="tr-TR" sz="1600" dirty="0" smtClean="0"/>
              <a:t>Sigara, içki ve diğer bağımlılık yapan maddeleri kullanmamaları ve bu maddelerin kullanıldığı ortamlardan uzak durmaları,</a:t>
            </a:r>
          </a:p>
          <a:p>
            <a:pPr>
              <a:buNone/>
            </a:pPr>
            <a:endParaRPr lang="tr-TR" dirty="0"/>
          </a:p>
        </p:txBody>
      </p:sp>
      <p:pic>
        <p:nvPicPr>
          <p:cNvPr id="1026" name="Picture 2" descr="C:\Users\bahar\Desktop\indir (1).jpg"/>
          <p:cNvPicPr>
            <a:picLocks noChangeAspect="1" noChangeArrowheads="1"/>
          </p:cNvPicPr>
          <p:nvPr/>
        </p:nvPicPr>
        <p:blipFill>
          <a:blip r:embed="rId2"/>
          <a:srcRect/>
          <a:stretch>
            <a:fillRect/>
          </a:stretch>
        </p:blipFill>
        <p:spPr bwMode="auto">
          <a:xfrm>
            <a:off x="857224" y="2714620"/>
            <a:ext cx="3313108" cy="2928958"/>
          </a:xfrm>
          <a:prstGeom prst="rect">
            <a:avLst/>
          </a:prstGeom>
          <a:noFill/>
        </p:spPr>
      </p:pic>
      <p:pic>
        <p:nvPicPr>
          <p:cNvPr id="1027" name="Picture 3" descr="C:\Users\bahar\Desktop\saglikli-yasam-icin-on-adim.jpg"/>
          <p:cNvPicPr>
            <a:picLocks noChangeAspect="1" noChangeArrowheads="1"/>
          </p:cNvPicPr>
          <p:nvPr/>
        </p:nvPicPr>
        <p:blipFill>
          <a:blip r:embed="rId3"/>
          <a:srcRect/>
          <a:stretch>
            <a:fillRect/>
          </a:stretch>
        </p:blipFill>
        <p:spPr bwMode="auto">
          <a:xfrm>
            <a:off x="4857752" y="2714620"/>
            <a:ext cx="3500462" cy="2928958"/>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899044"/>
          </a:xfrm>
        </p:spPr>
        <p:txBody>
          <a:bodyPr>
            <a:normAutofit/>
          </a:bodyPr>
          <a:lstStyle/>
          <a:p>
            <a:pPr>
              <a:buFont typeface="Wingdings" pitchFamily="2" charset="2"/>
              <a:buChar char="Ø"/>
            </a:pPr>
            <a:r>
              <a:rPr lang="tr-TR" sz="1600" dirty="0" smtClean="0"/>
              <a:t>Bilişim araçlarını kişisel, toplumsal ve eğitsel yararlar doğrultusunda kullanmaları,</a:t>
            </a:r>
          </a:p>
          <a:p>
            <a:pPr>
              <a:buFont typeface="Wingdings" pitchFamily="2" charset="2"/>
              <a:buChar char="Ø"/>
            </a:pPr>
            <a:r>
              <a:rPr lang="tr-TR" sz="1600" dirty="0" smtClean="0"/>
              <a:t>Fiziksel, zihinsel ve duygusal güçlerini millet, yurt ve insanlık için yararlı bir şekilde kullanmaları,</a:t>
            </a:r>
          </a:p>
          <a:p>
            <a:pPr>
              <a:buFont typeface="Wingdings" pitchFamily="2" charset="2"/>
              <a:buChar char="Ø"/>
            </a:pPr>
            <a:r>
              <a:rPr lang="tr-TR" sz="1600" dirty="0" smtClean="0"/>
              <a:t>Atatürk İlke ve İnkılâplarına bağlı kalmaları, bunun aksi davranışlarda bulunmamaları,</a:t>
            </a:r>
          </a:p>
          <a:p>
            <a:pPr>
              <a:buFont typeface="Wingdings" pitchFamily="2" charset="2"/>
              <a:buChar char="Ø"/>
            </a:pPr>
            <a:r>
              <a:rPr lang="tr-TR" sz="1600" dirty="0" smtClean="0"/>
              <a:t>Yasalara, yönetmeliklere ve toplumun etik kurallarına, millî, manevi ve kültürel değerlere uymaları beklenir.</a:t>
            </a:r>
          </a:p>
          <a:p>
            <a:pPr>
              <a:buNone/>
            </a:pPr>
            <a:endParaRPr lang="tr-TR" dirty="0"/>
          </a:p>
        </p:txBody>
      </p:sp>
      <p:pic>
        <p:nvPicPr>
          <p:cNvPr id="2050" name="Picture 2" descr="C:\Users\bahar\Desktop\egitim-teknoloji.jpg"/>
          <p:cNvPicPr>
            <a:picLocks noChangeAspect="1" noChangeArrowheads="1"/>
          </p:cNvPicPr>
          <p:nvPr/>
        </p:nvPicPr>
        <p:blipFill>
          <a:blip r:embed="rId2"/>
          <a:srcRect/>
          <a:stretch>
            <a:fillRect/>
          </a:stretch>
        </p:blipFill>
        <p:spPr bwMode="auto">
          <a:xfrm>
            <a:off x="1928794" y="2857496"/>
            <a:ext cx="5441968" cy="3071834"/>
          </a:xfrm>
          <a:prstGeom prst="rect">
            <a:avLst/>
          </a:prstGeom>
          <a:noFill/>
        </p:spPr>
      </p:pic>
      <p:sp>
        <p:nvSpPr>
          <p:cNvPr id="6" name="5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899044"/>
          </a:xfrm>
        </p:spPr>
        <p:txBody>
          <a:bodyPr/>
          <a:lstStyle/>
          <a:p>
            <a:pPr>
              <a:buNone/>
            </a:pPr>
            <a:endParaRPr lang="tr-TR" dirty="0" smtClean="0"/>
          </a:p>
          <a:p>
            <a:pPr>
              <a:buFont typeface="Wingdings" pitchFamily="2" charset="2"/>
              <a:buChar char="Ø"/>
            </a:pPr>
            <a:r>
              <a:rPr lang="tr-TR" sz="1600" dirty="0" smtClean="0"/>
              <a:t>İlkokul 4 üncü sınıf ile ortaokul ve imam-hatip ortaokullarının bütün sınıflarında puan ortalaması Türkçe dersinden  55.00, diğer derslerin her birinden 45.00 puandan aşağı olmamak şartı ile tüm derslerin dönem ağırlıklı puan ortalaması 70.00-84.99 olanlar "Teşekkür" EK-6, 85.00 puan ve yukarı olanlar "Takdir" EK-7 belgesi ile ödüllendirilir.</a:t>
            </a:r>
          </a:p>
          <a:p>
            <a:pPr>
              <a:buFont typeface="Wingdings" pitchFamily="2" charset="2"/>
              <a:buChar char="Ø"/>
            </a:pPr>
            <a:r>
              <a:rPr lang="tr-TR" sz="1600" dirty="0" smtClean="0"/>
              <a:t>İlköğretim kurumlarının tüm sınıflarında derslerindeki başarı durumuna bakılmaksızın;</a:t>
            </a:r>
          </a:p>
          <a:p>
            <a:pPr>
              <a:buFont typeface="Wingdings" pitchFamily="2" charset="2"/>
              <a:buChar char="Ø"/>
            </a:pPr>
            <a:r>
              <a:rPr lang="tr-TR" sz="1600" dirty="0" smtClean="0"/>
              <a:t>Ulusal ve uluslararası yarışmalara katılarak ilk beş dereceye giren,</a:t>
            </a:r>
          </a:p>
          <a:p>
            <a:pPr>
              <a:buFont typeface="Wingdings" pitchFamily="2" charset="2"/>
              <a:buChar char="Ø"/>
            </a:pPr>
            <a:r>
              <a:rPr lang="tr-TR" sz="1600" dirty="0" smtClean="0"/>
              <a:t>Çeşitli sosyal, kültürel ve sanatsal etkinliklerde üstün başarı gösteren öğrenciler "İftihar Belgesi" EK-8 ile ödüllendirilir.</a:t>
            </a:r>
          </a:p>
          <a:p>
            <a:pPr>
              <a:buNone/>
            </a:pPr>
            <a:endParaRPr lang="tr-TR" sz="1600" dirty="0"/>
          </a:p>
        </p:txBody>
      </p:sp>
      <p:sp>
        <p:nvSpPr>
          <p:cNvPr id="4" name="3 Dikdörtgen"/>
          <p:cNvSpPr/>
          <p:nvPr/>
        </p:nvSpPr>
        <p:spPr>
          <a:xfrm>
            <a:off x="857224" y="500042"/>
            <a:ext cx="7592142"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800" b="1" dirty="0" smtClean="0">
                <a:ln/>
                <a:solidFill>
                  <a:schemeClr val="accent3"/>
                </a:solidFill>
              </a:rPr>
              <a:t>ÖDÜLLER VE ÖDÜLLERİN VERİLMESİ</a:t>
            </a:r>
          </a:p>
          <a:p>
            <a:pPr algn="ctr"/>
            <a:endParaRPr lang="tr-TR" sz="2800" b="1" cap="none" spc="0" dirty="0">
              <a:ln/>
              <a:solidFill>
                <a:schemeClr val="accent3"/>
              </a:solidFill>
              <a:effectLst/>
            </a:endParaRPr>
          </a:p>
        </p:txBody>
      </p:sp>
      <p:pic>
        <p:nvPicPr>
          <p:cNvPr id="3074" name="Picture 2" descr="C:\Users\bahar\Desktop\indir (2).jpg"/>
          <p:cNvPicPr>
            <a:picLocks noChangeAspect="1" noChangeArrowheads="1"/>
          </p:cNvPicPr>
          <p:nvPr/>
        </p:nvPicPr>
        <p:blipFill>
          <a:blip r:embed="rId2"/>
          <a:srcRect/>
          <a:stretch>
            <a:fillRect/>
          </a:stretch>
        </p:blipFill>
        <p:spPr bwMode="auto">
          <a:xfrm>
            <a:off x="500034" y="3857628"/>
            <a:ext cx="2581275" cy="1771650"/>
          </a:xfrm>
          <a:prstGeom prst="rect">
            <a:avLst/>
          </a:prstGeom>
          <a:noFill/>
        </p:spPr>
      </p:pic>
      <p:pic>
        <p:nvPicPr>
          <p:cNvPr id="3076" name="Picture 4" descr="C:\Users\bahar\Desktop\images (2).jpg"/>
          <p:cNvPicPr>
            <a:picLocks noChangeAspect="1" noChangeArrowheads="1"/>
          </p:cNvPicPr>
          <p:nvPr/>
        </p:nvPicPr>
        <p:blipFill>
          <a:blip r:embed="rId3"/>
          <a:srcRect/>
          <a:stretch>
            <a:fillRect/>
          </a:stretch>
        </p:blipFill>
        <p:spPr bwMode="auto">
          <a:xfrm>
            <a:off x="3286116" y="3857628"/>
            <a:ext cx="2590800" cy="1771650"/>
          </a:xfrm>
          <a:prstGeom prst="rect">
            <a:avLst/>
          </a:prstGeom>
          <a:noFill/>
        </p:spPr>
      </p:pic>
      <p:pic>
        <p:nvPicPr>
          <p:cNvPr id="3078" name="Picture 6" descr="C:\Users\bahar\Desktop\988.jpg"/>
          <p:cNvPicPr>
            <a:picLocks noChangeAspect="1" noChangeArrowheads="1"/>
          </p:cNvPicPr>
          <p:nvPr/>
        </p:nvPicPr>
        <p:blipFill>
          <a:blip r:embed="rId4"/>
          <a:srcRect/>
          <a:stretch>
            <a:fillRect/>
          </a:stretch>
        </p:blipFill>
        <p:spPr bwMode="auto">
          <a:xfrm>
            <a:off x="6000760" y="3929066"/>
            <a:ext cx="2643206" cy="1651009"/>
          </a:xfrm>
          <a:prstGeom prst="rect">
            <a:avLst/>
          </a:prstGeom>
          <a:noFill/>
        </p:spPr>
      </p:pic>
      <p:sp>
        <p:nvSpPr>
          <p:cNvPr id="9" name="8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
        <p:nvSpPr>
          <p:cNvPr id="11" name="10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6041920"/>
          </a:xfrm>
        </p:spPr>
        <p:txBody>
          <a:bodyPr>
            <a:normAutofit/>
          </a:bodyPr>
          <a:lstStyle/>
          <a:p>
            <a:pPr algn="just">
              <a:buFont typeface="Wingdings" pitchFamily="2" charset="2"/>
              <a:buChar char="Ø"/>
            </a:pPr>
            <a:r>
              <a:rPr lang="tr-TR" sz="1600" dirty="0" smtClean="0"/>
              <a:t>İftihar Belgesiyle ödüllendirilenler, özel olarak yapılacak bir toplantı veya törende diğer öğrencilere duyurulur. Bu öğrencilerin adları ve fotoğrafları okulun internet sayfasında yayınlanır ve uygun bir yere asılır. Teşekkür ve Takdir Belgesiyle ödüllendirilenlerin belgeleri, sınıf veya şube rehber öğretmeni tarafından karne ile birlikte öğrencilere verilir.</a:t>
            </a:r>
          </a:p>
          <a:p>
            <a:pPr algn="just">
              <a:buNone/>
            </a:pPr>
            <a:endParaRPr lang="tr-TR" sz="1600" dirty="0" smtClean="0"/>
          </a:p>
          <a:p>
            <a:pPr algn="just">
              <a:buNone/>
            </a:pPr>
            <a:endParaRPr lang="tr-TR" sz="1600" dirty="0" smtClean="0"/>
          </a:p>
          <a:p>
            <a:pPr>
              <a:buNone/>
            </a:pPr>
            <a:endParaRPr lang="tr-TR" dirty="0"/>
          </a:p>
        </p:txBody>
      </p:sp>
      <p:pic>
        <p:nvPicPr>
          <p:cNvPr id="4098" name="Picture 2" descr="C:\Users\bahar\Desktop\k_23161953_van_edremit_andac_ilkokulu_2014_2015_donem_sonu_karne.jpg"/>
          <p:cNvPicPr>
            <a:picLocks noChangeAspect="1" noChangeArrowheads="1"/>
          </p:cNvPicPr>
          <p:nvPr/>
        </p:nvPicPr>
        <p:blipFill>
          <a:blip r:embed="rId2"/>
          <a:srcRect/>
          <a:stretch>
            <a:fillRect/>
          </a:stretch>
        </p:blipFill>
        <p:spPr bwMode="auto">
          <a:xfrm>
            <a:off x="1428728" y="2071678"/>
            <a:ext cx="6643733" cy="4357718"/>
          </a:xfrm>
          <a:prstGeom prst="rect">
            <a:avLst/>
          </a:prstGeom>
          <a:noFill/>
        </p:spPr>
      </p:pic>
      <p:sp>
        <p:nvSpPr>
          <p:cNvPr id="6" name="5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899044"/>
          </a:xfrm>
        </p:spPr>
        <p:txBody>
          <a:bodyPr/>
          <a:lstStyle/>
          <a:p>
            <a:pPr>
              <a:buNone/>
            </a:pPr>
            <a:endParaRPr lang="tr-TR" dirty="0" smtClean="0"/>
          </a:p>
          <a:p>
            <a:pPr>
              <a:buNone/>
            </a:pPr>
            <a:endParaRPr lang="tr-TR" dirty="0" smtClean="0"/>
          </a:p>
          <a:p>
            <a:pPr>
              <a:buNone/>
            </a:pPr>
            <a:endParaRPr lang="tr-TR" sz="1600" dirty="0" smtClean="0"/>
          </a:p>
          <a:p>
            <a:pPr algn="just">
              <a:buFont typeface="Wingdings" pitchFamily="2" charset="2"/>
              <a:buChar char="Ø"/>
            </a:pPr>
            <a:r>
              <a:rPr lang="tr-TR" sz="1600" dirty="0" smtClean="0"/>
              <a:t>Ortaokul ve imam-hatip ortaokulu öğrencilerine, olumsuz davranışlarının özelliğine göre uyarma, kınama ve okul değiştirme yaptırımlarından biri uygulanır.</a:t>
            </a:r>
            <a:endParaRPr lang="tr-TR" sz="1600" dirty="0"/>
          </a:p>
        </p:txBody>
      </p:sp>
      <p:sp>
        <p:nvSpPr>
          <p:cNvPr id="4" name="3 Dikdörtgen"/>
          <p:cNvSpPr/>
          <p:nvPr/>
        </p:nvSpPr>
        <p:spPr>
          <a:xfrm>
            <a:off x="1571604" y="571480"/>
            <a:ext cx="6336991"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000" b="1" dirty="0" smtClean="0">
                <a:ln/>
                <a:solidFill>
                  <a:schemeClr val="accent3"/>
                </a:solidFill>
              </a:rPr>
              <a:t>ÖĞRENCİLERİN OLUMSUZ DAVRANIŞLARI </a:t>
            </a:r>
          </a:p>
          <a:p>
            <a:pPr algn="ctr"/>
            <a:r>
              <a:rPr lang="tr-TR" sz="2000" b="1" cap="none" spc="0" dirty="0" smtClean="0">
                <a:ln/>
                <a:solidFill>
                  <a:schemeClr val="accent3"/>
                </a:solidFill>
                <a:effectLst/>
              </a:rPr>
              <a:t>VE UYGULANACAK YAPTIRIMLAR</a:t>
            </a:r>
            <a:endParaRPr lang="tr-TR" sz="2000" b="1" cap="none" spc="0" dirty="0">
              <a:ln/>
              <a:solidFill>
                <a:schemeClr val="accent3"/>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613292"/>
          </a:xfrm>
        </p:spPr>
        <p:txBody>
          <a:bodyPr/>
          <a:lstStyle/>
          <a:p>
            <a:pPr>
              <a:buNone/>
            </a:pPr>
            <a:endParaRPr lang="tr-TR" dirty="0" smtClean="0"/>
          </a:p>
          <a:p>
            <a:pPr>
              <a:buNone/>
            </a:pPr>
            <a:endParaRPr lang="tr-TR" sz="1600" dirty="0" smtClean="0"/>
          </a:p>
          <a:p>
            <a:pPr>
              <a:buNone/>
            </a:pPr>
            <a:endParaRPr lang="tr-TR" sz="1600" dirty="0" smtClean="0"/>
          </a:p>
          <a:p>
            <a:pPr algn="just">
              <a:buFont typeface="Wingdings" pitchFamily="2" charset="2"/>
              <a:buChar char="Ø"/>
            </a:pPr>
            <a:r>
              <a:rPr lang="tr-TR" sz="1600" dirty="0" smtClean="0"/>
              <a:t>Derse ve diğer etkinliklere vaktinde gelmemek ve geçerli bir neden olmaksızın bu davranışı tekrar etmek,</a:t>
            </a:r>
          </a:p>
          <a:p>
            <a:pPr algn="just">
              <a:buFont typeface="Wingdings" pitchFamily="2" charset="2"/>
              <a:buChar char="Ø"/>
            </a:pPr>
            <a:r>
              <a:rPr lang="tr-TR" sz="1600" dirty="0" smtClean="0"/>
              <a:t>Okula özürsüz devamsızlığını, özür bildirim formu ya da raporla belgelendirmemek, bunu alışkanlık hâline getirmek, okul yönetimi tarafından verilen izin süresini özürsüz uzatmak,</a:t>
            </a:r>
          </a:p>
          <a:p>
            <a:pPr>
              <a:buFont typeface="Wingdings" pitchFamily="2" charset="2"/>
              <a:buChar char="Ø"/>
            </a:pPr>
            <a:r>
              <a:rPr lang="tr-TR" sz="1600" dirty="0" smtClean="0"/>
              <a:t>Yalan söylemek,</a:t>
            </a:r>
            <a:endParaRPr lang="tr-TR" sz="1600" dirty="0"/>
          </a:p>
        </p:txBody>
      </p:sp>
      <p:sp>
        <p:nvSpPr>
          <p:cNvPr id="4" name="3 Dikdörtgen"/>
          <p:cNvSpPr/>
          <p:nvPr/>
        </p:nvSpPr>
        <p:spPr>
          <a:xfrm>
            <a:off x="1071538" y="642918"/>
            <a:ext cx="6934912"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cap="none" spc="0" dirty="0" smtClean="0">
                <a:ln/>
                <a:solidFill>
                  <a:schemeClr val="accent3"/>
                </a:solidFill>
                <a:effectLst/>
              </a:rPr>
              <a:t>YAPTIRIM GEREKTİREN DAVRANIŞLAR</a:t>
            </a:r>
            <a:endParaRPr lang="tr-TR" sz="2400" b="1" cap="none" spc="0" dirty="0">
              <a:ln/>
              <a:solidFill>
                <a:schemeClr val="accent3"/>
              </a:solidFill>
              <a:effectLst/>
            </a:endParaRPr>
          </a:p>
        </p:txBody>
      </p:sp>
      <p:sp>
        <p:nvSpPr>
          <p:cNvPr id="5" name="4 Dikdörtgen"/>
          <p:cNvSpPr/>
          <p:nvPr/>
        </p:nvSpPr>
        <p:spPr>
          <a:xfrm>
            <a:off x="-1543997" y="1214422"/>
            <a:ext cx="8840883"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b="1" cap="none" spc="0" dirty="0" smtClean="0">
                <a:ln/>
                <a:solidFill>
                  <a:srgbClr val="FF0000"/>
                </a:solidFill>
                <a:effectLst/>
              </a:rPr>
              <a:t>                        A) UYARMA YAPTIRIMI GEREKTİREN DAVRANIŞLAR</a:t>
            </a:r>
          </a:p>
          <a:p>
            <a:pPr algn="ctr"/>
            <a:endParaRPr lang="tr-TR" b="1" cap="none" spc="0" dirty="0">
              <a:ln/>
              <a:solidFill>
                <a:srgbClr val="FF0000"/>
              </a:solidFill>
              <a:effectLst/>
            </a:endParaRPr>
          </a:p>
        </p:txBody>
      </p:sp>
      <p:pic>
        <p:nvPicPr>
          <p:cNvPr id="5122" name="Picture 2" descr="C:\Users\bahar\Desktop\DSC04839.JPG"/>
          <p:cNvPicPr>
            <a:picLocks noChangeAspect="1" noChangeArrowheads="1"/>
          </p:cNvPicPr>
          <p:nvPr/>
        </p:nvPicPr>
        <p:blipFill>
          <a:blip r:embed="rId2"/>
          <a:srcRect/>
          <a:stretch>
            <a:fillRect/>
          </a:stretch>
        </p:blipFill>
        <p:spPr bwMode="auto">
          <a:xfrm>
            <a:off x="2285984" y="3286124"/>
            <a:ext cx="4286280" cy="2347896"/>
          </a:xfrm>
          <a:prstGeom prst="rect">
            <a:avLst/>
          </a:prstGeom>
          <a:noFill/>
        </p:spPr>
      </p:pic>
      <p:sp>
        <p:nvSpPr>
          <p:cNvPr id="8" name="7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sp>
        <p:nvSpPr>
          <p:cNvPr id="9" name="8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buFont typeface="Wingdings" pitchFamily="2" charset="2"/>
              <a:buChar char="Ø"/>
            </a:pPr>
            <a:r>
              <a:rPr lang="tr-TR" sz="1600" dirty="0" smtClean="0"/>
              <a:t>Duvarları, sıraları ve okul çevresini kirletmek,</a:t>
            </a:r>
          </a:p>
          <a:p>
            <a:pPr algn="just">
              <a:buFont typeface="Wingdings" pitchFamily="2" charset="2"/>
              <a:buChar char="Ø"/>
            </a:pPr>
            <a:r>
              <a:rPr lang="tr-TR" sz="1600" dirty="0" smtClean="0"/>
              <a:t>Görgü kurallarına uymamak,</a:t>
            </a:r>
          </a:p>
          <a:p>
            <a:pPr algn="just">
              <a:buFont typeface="Wingdings" pitchFamily="2" charset="2"/>
              <a:buChar char="Ø"/>
            </a:pPr>
            <a:r>
              <a:rPr lang="tr-TR" sz="1600" dirty="0" smtClean="0"/>
              <a:t>Okul kütüphanesinden veya laboratuvarlardan aldığı kitap, araç, gereç ve malzemeyi zamanında teslim etmemek veya geri vermemek,</a:t>
            </a:r>
          </a:p>
          <a:p>
            <a:pPr algn="just">
              <a:buFont typeface="Wingdings" pitchFamily="2" charset="2"/>
              <a:buChar char="Ø"/>
            </a:pPr>
            <a:r>
              <a:rPr lang="tr-TR" sz="1600" dirty="0" smtClean="0"/>
              <a:t>Derslerde cep telefonunu açık bulundurmak.</a:t>
            </a:r>
          </a:p>
          <a:p>
            <a:pPr>
              <a:buNone/>
            </a:pPr>
            <a:endParaRPr lang="tr-TR" dirty="0"/>
          </a:p>
        </p:txBody>
      </p:sp>
      <p:pic>
        <p:nvPicPr>
          <p:cNvPr id="6146" name="Picture 2" descr="C:\Users\bahar\Desktop\20101108204527.jpg"/>
          <p:cNvPicPr>
            <a:picLocks noChangeAspect="1" noChangeArrowheads="1"/>
          </p:cNvPicPr>
          <p:nvPr/>
        </p:nvPicPr>
        <p:blipFill>
          <a:blip r:embed="rId2"/>
          <a:srcRect/>
          <a:stretch>
            <a:fillRect/>
          </a:stretch>
        </p:blipFill>
        <p:spPr bwMode="auto">
          <a:xfrm>
            <a:off x="857224" y="2928934"/>
            <a:ext cx="3357586" cy="2414589"/>
          </a:xfrm>
          <a:prstGeom prst="rect">
            <a:avLst/>
          </a:prstGeom>
          <a:noFill/>
        </p:spPr>
      </p:pic>
      <p:pic>
        <p:nvPicPr>
          <p:cNvPr id="6147" name="Picture 3" descr="C:\Users\bahar\Desktop\images (3).jpg"/>
          <p:cNvPicPr>
            <a:picLocks noChangeAspect="1" noChangeArrowheads="1"/>
          </p:cNvPicPr>
          <p:nvPr/>
        </p:nvPicPr>
        <p:blipFill>
          <a:blip r:embed="rId3"/>
          <a:srcRect/>
          <a:stretch>
            <a:fillRect/>
          </a:stretch>
        </p:blipFill>
        <p:spPr bwMode="auto">
          <a:xfrm>
            <a:off x="4857752" y="2928934"/>
            <a:ext cx="3500462" cy="2428892"/>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970482"/>
          </a:xfrm>
        </p:spPr>
        <p:txBody>
          <a:bodyPr>
            <a:normAutofit/>
          </a:bodyPr>
          <a:lstStyle/>
          <a:p>
            <a:pPr>
              <a:buNone/>
            </a:pPr>
            <a:endParaRPr lang="tr-TR" dirty="0" smtClean="0"/>
          </a:p>
          <a:p>
            <a:pPr>
              <a:buNone/>
            </a:pPr>
            <a:endParaRPr lang="tr-TR" dirty="0" smtClean="0"/>
          </a:p>
          <a:p>
            <a:pPr algn="just">
              <a:buFont typeface="Wingdings" pitchFamily="2" charset="2"/>
              <a:buChar char="Ø"/>
            </a:pPr>
            <a:r>
              <a:rPr lang="tr-TR" sz="1600" dirty="0" smtClean="0"/>
              <a:t>Yöneticilere, öğretmenlere, görevlilere ve arkadaşlarına kaba ve saygısız davranmak,</a:t>
            </a:r>
          </a:p>
          <a:p>
            <a:pPr algn="just">
              <a:buFont typeface="Wingdings" pitchFamily="2" charset="2"/>
              <a:buChar char="Ø"/>
            </a:pPr>
            <a:r>
              <a:rPr lang="tr-TR" sz="1600" dirty="0" smtClean="0"/>
              <a:t>Okulun kurallarını dikkate almayarak kuralları ve ders ortamını bozmak, ders ve ders dışı etkinliklerin yapılmasını engellemek,</a:t>
            </a:r>
          </a:p>
          <a:p>
            <a:pPr algn="just">
              <a:buFont typeface="Wingdings" pitchFamily="2" charset="2"/>
              <a:buChar char="Ø"/>
            </a:pPr>
            <a:r>
              <a:rPr lang="tr-TR" sz="1600" dirty="0" smtClean="0"/>
              <a:t>Okul yönetimini yanlış bilgilendirmek, yalan söylemeyi alışkanlık hâline getirmek,</a:t>
            </a:r>
          </a:p>
          <a:p>
            <a:pPr algn="just">
              <a:buFont typeface="Wingdings" pitchFamily="2" charset="2"/>
              <a:buChar char="Ø"/>
            </a:pPr>
            <a:r>
              <a:rPr lang="tr-TR" sz="1600" dirty="0" smtClean="0"/>
              <a:t>Okulda bulunduğu hâlde törenlere özürsüz olarak katılmamak ve törenlerde uygun olmayan davranışlarda bulunmak,</a:t>
            </a:r>
          </a:p>
          <a:p>
            <a:pPr>
              <a:buFont typeface="Wingdings" pitchFamily="2" charset="2"/>
              <a:buChar char="Ø"/>
            </a:pPr>
            <a:r>
              <a:rPr lang="tr-TR" sz="1600" dirty="0" smtClean="0"/>
              <a:t>Okulda ya da okul dışında sigara içmek,</a:t>
            </a:r>
          </a:p>
          <a:p>
            <a:pPr>
              <a:buFont typeface="Wingdings" pitchFamily="2" charset="2"/>
              <a:buChar char="Ø"/>
            </a:pPr>
            <a:r>
              <a:rPr lang="tr-TR" sz="1600" dirty="0" smtClean="0"/>
              <a:t>Resmî evrakta değişiklik yapmak,</a:t>
            </a:r>
          </a:p>
          <a:p>
            <a:pPr>
              <a:buFont typeface="Wingdings" pitchFamily="2" charset="2"/>
              <a:buChar char="Ø"/>
            </a:pPr>
            <a:r>
              <a:rPr lang="tr-TR" sz="1600" dirty="0" smtClean="0"/>
              <a:t>Okulda kavga etmek,</a:t>
            </a:r>
          </a:p>
          <a:p>
            <a:pPr>
              <a:buFont typeface="Wingdings" pitchFamily="2" charset="2"/>
              <a:buChar char="Ø"/>
            </a:pPr>
            <a:r>
              <a:rPr lang="tr-TR" sz="1600" dirty="0" smtClean="0"/>
              <a:t>Okul içinde izinsiz görüntü ve ses kaydetmek,</a:t>
            </a:r>
          </a:p>
          <a:p>
            <a:pPr>
              <a:buFont typeface="Wingdings" pitchFamily="2" charset="2"/>
              <a:buChar char="Ø"/>
            </a:pPr>
            <a:r>
              <a:rPr lang="tr-TR" sz="1600" dirty="0" smtClean="0"/>
              <a:t>Başkasının malını haberi olmadan almak,</a:t>
            </a:r>
          </a:p>
          <a:p>
            <a:pPr>
              <a:buNone/>
            </a:pPr>
            <a:endParaRPr lang="tr-TR" dirty="0"/>
          </a:p>
        </p:txBody>
      </p:sp>
      <p:sp>
        <p:nvSpPr>
          <p:cNvPr id="4" name="3 Dikdörtgen"/>
          <p:cNvSpPr/>
          <p:nvPr/>
        </p:nvSpPr>
        <p:spPr>
          <a:xfrm>
            <a:off x="502752" y="642918"/>
            <a:ext cx="7648249" cy="4001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000" b="1" dirty="0" smtClean="0">
                <a:ln/>
                <a:solidFill>
                  <a:srgbClr val="FF0000"/>
                </a:solidFill>
              </a:rPr>
              <a:t> B)KINAMA YAPTIRIMI GEREKTİREN DAVRANIŞLAR</a:t>
            </a:r>
            <a:endParaRPr lang="tr-TR" sz="2000" b="1" cap="none" spc="0" dirty="0">
              <a:ln/>
              <a:solidFill>
                <a:srgbClr val="FF0000"/>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None/>
            </a:pPr>
            <a:endParaRPr lang="tr-TR" dirty="0" smtClean="0"/>
          </a:p>
          <a:p>
            <a:pPr>
              <a:buNone/>
            </a:pPr>
            <a:endParaRPr lang="tr-TR" dirty="0" smtClean="0"/>
          </a:p>
          <a:p>
            <a:pPr>
              <a:buNone/>
            </a:pPr>
            <a:endParaRPr lang="tr-TR" dirty="0" smtClean="0"/>
          </a:p>
          <a:p>
            <a:pPr>
              <a:buNone/>
            </a:pPr>
            <a:endParaRPr lang="tr-TR" dirty="0" smtClean="0"/>
          </a:p>
          <a:p>
            <a:pPr algn="just">
              <a:buNone/>
            </a:pPr>
            <a:r>
              <a:rPr lang="tr-TR" dirty="0" smtClean="0"/>
              <a:t> 		Bu Yönetmeliğin amacı, Millî Eğitim Bakanlığına bağlı resmî ve özel, okul öncesi eğitim ve ilköğretim kurumlarının Türk Millî Eğitiminin genel amaç ve temel ilkelerine uygun olarak görev ve işleyişi ile ilgili usul ve esaslarını düzenlemektir.</a:t>
            </a:r>
          </a:p>
          <a:p>
            <a:pPr>
              <a:buNone/>
            </a:pPr>
            <a:endParaRPr lang="tr-TR" dirty="0" smtClean="0"/>
          </a:p>
        </p:txBody>
      </p:sp>
      <p:sp>
        <p:nvSpPr>
          <p:cNvPr id="4" name="3 Dikdörtgen"/>
          <p:cNvSpPr/>
          <p:nvPr/>
        </p:nvSpPr>
        <p:spPr>
          <a:xfrm>
            <a:off x="3643306" y="714356"/>
            <a:ext cx="1508746" cy="1077218"/>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200" b="1" dirty="0" smtClean="0">
                <a:ln/>
                <a:solidFill>
                  <a:srgbClr val="FF0000"/>
                </a:solidFill>
              </a:rPr>
              <a:t>AMAÇ</a:t>
            </a:r>
          </a:p>
          <a:p>
            <a:pPr algn="ctr"/>
            <a:endParaRPr lang="tr-TR" sz="3200" b="1" cap="none" spc="0" dirty="0">
              <a:ln/>
              <a:solidFill>
                <a:schemeClr val="accent3"/>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827606"/>
          </a:xfrm>
        </p:spPr>
        <p:txBody>
          <a:bodyPr/>
          <a:lstStyle/>
          <a:p>
            <a:pPr>
              <a:buNone/>
            </a:pPr>
            <a:endParaRPr lang="tr-TR" dirty="0"/>
          </a:p>
        </p:txBody>
      </p:sp>
      <p:pic>
        <p:nvPicPr>
          <p:cNvPr id="7170" name="Picture 2" descr="C:\Users\bahar\Desktop\indir (3).jpg"/>
          <p:cNvPicPr>
            <a:picLocks noChangeAspect="1" noChangeArrowheads="1"/>
          </p:cNvPicPr>
          <p:nvPr/>
        </p:nvPicPr>
        <p:blipFill>
          <a:blip r:embed="rId2"/>
          <a:srcRect/>
          <a:stretch>
            <a:fillRect/>
          </a:stretch>
        </p:blipFill>
        <p:spPr bwMode="auto">
          <a:xfrm>
            <a:off x="4500562" y="500042"/>
            <a:ext cx="3714776" cy="2714644"/>
          </a:xfrm>
          <a:prstGeom prst="rect">
            <a:avLst/>
          </a:prstGeom>
          <a:noFill/>
        </p:spPr>
      </p:pic>
      <p:pic>
        <p:nvPicPr>
          <p:cNvPr id="7171" name="Picture 3" descr="C:\Users\bahar\Desktop\Sorunlu-Öğrenciler-İçin-Neler-Yapılabilir-Yaklaşma-Yöntemleri.jpg"/>
          <p:cNvPicPr>
            <a:picLocks noChangeAspect="1" noChangeArrowheads="1"/>
          </p:cNvPicPr>
          <p:nvPr/>
        </p:nvPicPr>
        <p:blipFill>
          <a:blip r:embed="rId3"/>
          <a:srcRect/>
          <a:stretch>
            <a:fillRect/>
          </a:stretch>
        </p:blipFill>
        <p:spPr bwMode="auto">
          <a:xfrm>
            <a:off x="2214546" y="3357562"/>
            <a:ext cx="4429156" cy="2928958"/>
          </a:xfrm>
          <a:prstGeom prst="rect">
            <a:avLst/>
          </a:prstGeom>
          <a:noFill/>
        </p:spPr>
      </p:pic>
      <p:pic>
        <p:nvPicPr>
          <p:cNvPr id="7172" name="Picture 4" descr="C:\Users\bahar\Desktop\sinavda-muzik-acip-video-cekmek_8106840-8290_600x315.jpg"/>
          <p:cNvPicPr>
            <a:picLocks noChangeAspect="1" noChangeArrowheads="1"/>
          </p:cNvPicPr>
          <p:nvPr/>
        </p:nvPicPr>
        <p:blipFill>
          <a:blip r:embed="rId4"/>
          <a:srcRect/>
          <a:stretch>
            <a:fillRect/>
          </a:stretch>
        </p:blipFill>
        <p:spPr bwMode="auto">
          <a:xfrm>
            <a:off x="571472" y="500042"/>
            <a:ext cx="3357585" cy="2714644"/>
          </a:xfrm>
          <a:prstGeom prst="rect">
            <a:avLst/>
          </a:prstGeom>
          <a:noFill/>
        </p:spPr>
      </p:pic>
      <p:sp>
        <p:nvSpPr>
          <p:cNvPr id="8" name="7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
        <p:nvSpPr>
          <p:cNvPr id="9" name="8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6041920"/>
          </a:xfrm>
        </p:spPr>
        <p:txBody>
          <a:bodyPr>
            <a:normAutofit/>
          </a:bodyPr>
          <a:lstStyle/>
          <a:p>
            <a:pPr marL="342900" indent="-342900" algn="just">
              <a:buFont typeface="Wingdings" pitchFamily="2" charset="2"/>
              <a:buChar char="Ø"/>
            </a:pPr>
            <a:r>
              <a:rPr lang="tr-TR" sz="1600" dirty="0" smtClean="0"/>
              <a:t>Okulun ve öğrencilerin eşya, araç ve gerecine kasıtlı olarak zarar vermek,</a:t>
            </a:r>
          </a:p>
          <a:p>
            <a:pPr marL="342900" indent="-342900" algn="just">
              <a:buFont typeface="Wingdings" pitchFamily="2" charset="2"/>
              <a:buChar char="Ø"/>
            </a:pPr>
            <a:r>
              <a:rPr lang="tr-TR" sz="1600" dirty="0" smtClean="0"/>
              <a:t>Dersin veya ders dışı faaliyetlerin akışını ve düzenini bozacak davranışlarda bulunmak,</a:t>
            </a:r>
          </a:p>
          <a:p>
            <a:pPr marL="342900" indent="-342900" algn="just">
              <a:buFont typeface="Wingdings" pitchFamily="2" charset="2"/>
              <a:buChar char="Ø"/>
            </a:pPr>
            <a:r>
              <a:rPr lang="tr-TR" sz="1600" dirty="0" smtClean="0"/>
              <a:t>Okul ile ilgili mekân ve malzemeyi izinsiz ve eğitimin amaçları dışında kullanmak,</a:t>
            </a:r>
          </a:p>
          <a:p>
            <a:pPr marL="342900" indent="-342900" algn="just">
              <a:buFont typeface="Wingdings" pitchFamily="2" charset="2"/>
              <a:buChar char="Ø"/>
            </a:pPr>
            <a:r>
              <a:rPr lang="tr-TR" sz="1600" dirty="0" smtClean="0"/>
              <a:t>Yatılı bölge ortaokullarında, izinsiz olarak okulu terk etmek ve gece dışarıda kalmak,</a:t>
            </a:r>
          </a:p>
          <a:p>
            <a:pPr marL="342900" indent="-342900" algn="just">
              <a:buFont typeface="Wingdings" pitchFamily="2" charset="2"/>
              <a:buChar char="Ø"/>
            </a:pPr>
            <a:r>
              <a:rPr lang="tr-TR" sz="1600" dirty="0" smtClean="0"/>
              <a:t>Sınavda kopya çekmek veya kopya vermek.</a:t>
            </a:r>
          </a:p>
          <a:p>
            <a:pPr>
              <a:buNone/>
            </a:pPr>
            <a:endParaRPr lang="tr-TR" dirty="0"/>
          </a:p>
        </p:txBody>
      </p:sp>
      <p:pic>
        <p:nvPicPr>
          <p:cNvPr id="8194" name="Picture 2" descr="C:\Users\bahar\Desktop\50135.jpg"/>
          <p:cNvPicPr>
            <a:picLocks noChangeAspect="1" noChangeArrowheads="1"/>
          </p:cNvPicPr>
          <p:nvPr/>
        </p:nvPicPr>
        <p:blipFill>
          <a:blip r:embed="rId2"/>
          <a:srcRect/>
          <a:stretch>
            <a:fillRect/>
          </a:stretch>
        </p:blipFill>
        <p:spPr bwMode="auto">
          <a:xfrm>
            <a:off x="714348" y="3143248"/>
            <a:ext cx="3571900" cy="2613022"/>
          </a:xfrm>
          <a:prstGeom prst="rect">
            <a:avLst/>
          </a:prstGeom>
          <a:noFill/>
        </p:spPr>
      </p:pic>
      <p:pic>
        <p:nvPicPr>
          <p:cNvPr id="8195" name="Picture 3" descr="C:\Users\bahar\Desktop\images (4).jpg"/>
          <p:cNvPicPr>
            <a:picLocks noChangeAspect="1" noChangeArrowheads="1"/>
          </p:cNvPicPr>
          <p:nvPr/>
        </p:nvPicPr>
        <p:blipFill>
          <a:blip r:embed="rId3"/>
          <a:srcRect/>
          <a:stretch>
            <a:fillRect/>
          </a:stretch>
        </p:blipFill>
        <p:spPr bwMode="auto">
          <a:xfrm>
            <a:off x="4857752" y="3143248"/>
            <a:ext cx="3643337" cy="2571768"/>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613292"/>
          </a:xfrm>
        </p:spPr>
        <p:txBody>
          <a:bodyPr>
            <a:normAutofit/>
          </a:bodyPr>
          <a:lstStyle/>
          <a:p>
            <a:pPr>
              <a:buNone/>
            </a:pPr>
            <a:endParaRPr lang="tr-TR" dirty="0" smtClean="0"/>
          </a:p>
          <a:p>
            <a:pPr>
              <a:buFont typeface="Wingdings" pitchFamily="2" charset="2"/>
              <a:buChar char="Ø"/>
            </a:pPr>
            <a:r>
              <a:rPr lang="tr-TR" sz="1600" dirty="0" smtClean="0"/>
              <a:t>Anayasanın başlangıcında belirtilen temel ilkelere dayalı millî, demokratik, lâik, sosyal ve hukuk devleti niteliklerine aykırı davranışlarda bulunmak veya başkalarını da bu tür davranışlara zorlamak,</a:t>
            </a:r>
          </a:p>
          <a:p>
            <a:pPr>
              <a:buFont typeface="Wingdings" pitchFamily="2" charset="2"/>
              <a:buChar char="Ø"/>
            </a:pPr>
            <a:r>
              <a:rPr lang="tr-TR" sz="1600" dirty="0" smtClean="0"/>
              <a:t>Hakaret, iftira, tehdit veya başkalarını bu gibi davranışlara kışkırtmak,</a:t>
            </a:r>
          </a:p>
          <a:p>
            <a:pPr>
              <a:buFont typeface="Wingdings" pitchFamily="2" charset="2"/>
              <a:buChar char="Ø"/>
            </a:pPr>
            <a:r>
              <a:rPr lang="tr-TR" sz="1600" dirty="0" smtClean="0"/>
              <a:t>Okula yaralayıcı, öldürücü aletler getirmek ve bunları bulundurmak,</a:t>
            </a:r>
          </a:p>
          <a:p>
            <a:pPr>
              <a:buNone/>
            </a:pPr>
            <a:endParaRPr lang="tr-TR" dirty="0"/>
          </a:p>
        </p:txBody>
      </p:sp>
      <p:sp>
        <p:nvSpPr>
          <p:cNvPr id="4" name="3 Dikdörtgen"/>
          <p:cNvSpPr/>
          <p:nvPr/>
        </p:nvSpPr>
        <p:spPr>
          <a:xfrm>
            <a:off x="571472" y="642918"/>
            <a:ext cx="7375737" cy="33855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1600" b="1" dirty="0" smtClean="0">
                <a:ln/>
                <a:solidFill>
                  <a:srgbClr val="FF0000"/>
                </a:solidFill>
              </a:rPr>
              <a:t>C) OKUL DEĞİŞTİRME YAPTIRIMI GEREKTİREN DAVRANIŞLAR</a:t>
            </a:r>
            <a:endParaRPr lang="tr-TR" sz="1600" b="1" cap="none" spc="0" dirty="0">
              <a:ln/>
              <a:solidFill>
                <a:srgbClr val="FF0000"/>
              </a:solidFill>
              <a:effectLst/>
            </a:endParaRPr>
          </a:p>
        </p:txBody>
      </p:sp>
      <p:pic>
        <p:nvPicPr>
          <p:cNvPr id="9218" name="Picture 2" descr="C:\Users\bahar\Desktop\bicak.jpg"/>
          <p:cNvPicPr>
            <a:picLocks noChangeAspect="1" noChangeArrowheads="1"/>
          </p:cNvPicPr>
          <p:nvPr/>
        </p:nvPicPr>
        <p:blipFill>
          <a:blip r:embed="rId2"/>
          <a:srcRect/>
          <a:stretch>
            <a:fillRect/>
          </a:stretch>
        </p:blipFill>
        <p:spPr bwMode="auto">
          <a:xfrm>
            <a:off x="1214414" y="2500306"/>
            <a:ext cx="6715172" cy="3667128"/>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541854"/>
          </a:xfrm>
        </p:spPr>
        <p:txBody>
          <a:bodyPr>
            <a:normAutofit/>
          </a:bodyPr>
          <a:lstStyle/>
          <a:p>
            <a:pPr algn="just">
              <a:buFont typeface="Wingdings" pitchFamily="2" charset="2"/>
              <a:buChar char="Ø"/>
            </a:pPr>
            <a:r>
              <a:rPr lang="tr-TR" sz="1400" dirty="0" smtClean="0"/>
              <a:t>Okul ve çevresinde kasıtlı olarak yangın çıkarmak,</a:t>
            </a:r>
          </a:p>
          <a:p>
            <a:pPr algn="just">
              <a:buFont typeface="Wingdings" pitchFamily="2" charset="2"/>
              <a:buChar char="Ø"/>
            </a:pPr>
            <a:r>
              <a:rPr lang="tr-TR" sz="1400" dirty="0" smtClean="0"/>
              <a:t>Okul ile ilgili mekân ve malzemeyi izinsiz ve eğitim amaçları dışında kullanmayı alışkanlık hâline getirmek,</a:t>
            </a:r>
          </a:p>
          <a:p>
            <a:pPr algn="just">
              <a:buFont typeface="Wingdings" pitchFamily="2" charset="2"/>
              <a:buChar char="Ø"/>
            </a:pPr>
            <a:r>
              <a:rPr lang="tr-TR" sz="1400" dirty="0" smtClean="0"/>
              <a:t>Okul içinde ve dışında; siyasi parti ve sendikaların propagandasını yapmak ve bunlarla ilgili eylemlere katılmak,</a:t>
            </a:r>
          </a:p>
          <a:p>
            <a:pPr algn="just">
              <a:buFont typeface="Wingdings" pitchFamily="2" charset="2"/>
              <a:buChar char="Ø"/>
            </a:pPr>
            <a:r>
              <a:rPr lang="tr-TR" sz="1400" dirty="0" smtClean="0"/>
              <a:t>Herhangi bir kurum ya da şahıs adına öğrencilerden para toplamak,</a:t>
            </a:r>
          </a:p>
          <a:p>
            <a:pPr>
              <a:buFont typeface="Wingdings" pitchFamily="2" charset="2"/>
              <a:buChar char="Ø"/>
            </a:pPr>
            <a:r>
              <a:rPr lang="tr-TR" sz="1400" dirty="0" smtClean="0"/>
              <a:t>Kişi veya grupları dil, ırk, cinsiyet, siyasi düşünce ve inançlarına göre ayırmak, kınamak, kötülemek ve bu tür eylemlere katılmak,</a:t>
            </a:r>
          </a:p>
          <a:p>
            <a:pPr>
              <a:buFont typeface="Wingdings" pitchFamily="2" charset="2"/>
              <a:buChar char="Ø"/>
            </a:pPr>
            <a:r>
              <a:rPr lang="tr-TR" sz="1400" dirty="0" smtClean="0"/>
              <a:t>Başkasının malına zarar vermek, haberi olmadan almayı alışkanlık hâline getirmek,</a:t>
            </a:r>
          </a:p>
          <a:p>
            <a:pPr>
              <a:buFont typeface="Wingdings" pitchFamily="2" charset="2"/>
              <a:buChar char="Ø"/>
            </a:pPr>
            <a:r>
              <a:rPr lang="tr-TR" sz="1400" dirty="0" smtClean="0"/>
              <a:t>Okulun bina, eklenti ve donanımlarını, taşınır ve taşınmaz mallarını kasıtlı olarak tahrip etmeyi alışkanlık hâline getirmek,</a:t>
            </a:r>
          </a:p>
          <a:p>
            <a:pPr>
              <a:buFont typeface="Wingdings" pitchFamily="2" charset="2"/>
              <a:buChar char="Ø"/>
            </a:pPr>
            <a:r>
              <a:rPr lang="tr-TR" sz="1400" dirty="0" smtClean="0"/>
              <a:t>Okula, derslere, sınavlara girilmesine, derslerin ve sınavların sağlıklı yapılmasına engel olmak,</a:t>
            </a:r>
          </a:p>
          <a:p>
            <a:pPr>
              <a:buFont typeface="Wingdings" pitchFamily="2" charset="2"/>
              <a:buChar char="Ø"/>
            </a:pPr>
            <a:r>
              <a:rPr lang="tr-TR" sz="1400" dirty="0" smtClean="0"/>
              <a:t>Okul içinde ve dışında okul yöneticilerine, öğretmenlere ve diğer personele ve arkadaşlarına şiddet uygulamak ve saldırıda bulunmak, bu gibi hareketleri düzenlemek veya kışkırtmak,</a:t>
            </a:r>
          </a:p>
          <a:p>
            <a:pPr>
              <a:buFont typeface="Wingdings" pitchFamily="2" charset="2"/>
              <a:buChar char="Ø"/>
            </a:pPr>
            <a:r>
              <a:rPr lang="tr-TR" sz="1400" dirty="0" smtClean="0"/>
              <a:t>Okul ile ilişiği olmayan kişileri okulda veya okula ait yerlerde barındırmak,</a:t>
            </a:r>
          </a:p>
          <a:p>
            <a:pPr>
              <a:buFont typeface="Wingdings" pitchFamily="2" charset="2"/>
              <a:buChar char="Ø"/>
            </a:pPr>
            <a:r>
              <a:rPr lang="tr-TR" sz="1400" dirty="0" smtClean="0"/>
              <a:t>Kendi yerine başkasının sınava girmesini sağlamak, başkasının yerine sınava girmek,</a:t>
            </a:r>
          </a:p>
          <a:p>
            <a:pPr>
              <a:buFont typeface="Wingdings" pitchFamily="2" charset="2"/>
              <a:buChar char="Ø"/>
            </a:pPr>
            <a:r>
              <a:rPr lang="tr-TR" sz="1400" dirty="0" smtClean="0"/>
              <a:t>Alkol veya bağımlılık yapan maddeleri kullanmak veya başkalarını kullanmaya teşvik etmek,</a:t>
            </a:r>
          </a:p>
          <a:p>
            <a:pPr>
              <a:buFont typeface="Wingdings" pitchFamily="2" charset="2"/>
              <a:buChar char="Ø"/>
            </a:pPr>
            <a:r>
              <a:rPr lang="tr-TR" sz="1400" dirty="0" smtClean="0"/>
              <a:t>Kılık ve kıyafetle ilgili kurallara uymamakta ısrar etmek.</a:t>
            </a:r>
          </a:p>
          <a:p>
            <a:pPr>
              <a:buFont typeface="Wingdings" pitchFamily="2" charset="2"/>
              <a:buChar char="Ø"/>
            </a:pPr>
            <a:endParaRPr lang="tr-TR" sz="1400" dirty="0" smtClean="0"/>
          </a:p>
          <a:p>
            <a:pPr algn="just">
              <a:buNone/>
            </a:pPr>
            <a:endParaRPr lang="tr-TR" sz="14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23</a:t>
            </a:fld>
            <a:endParaRPr lang="tr-TR"/>
          </a:p>
        </p:txBody>
      </p:sp>
      <p:sp>
        <p:nvSpPr>
          <p:cNvPr id="6" name="5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0242" name="Picture 2" descr="C:\Users\bahar\Desktop\indir (4).jpg"/>
          <p:cNvPicPr>
            <a:picLocks noChangeAspect="1" noChangeArrowheads="1"/>
          </p:cNvPicPr>
          <p:nvPr/>
        </p:nvPicPr>
        <p:blipFill>
          <a:blip r:embed="rId2"/>
          <a:srcRect/>
          <a:stretch>
            <a:fillRect/>
          </a:stretch>
        </p:blipFill>
        <p:spPr bwMode="auto">
          <a:xfrm>
            <a:off x="2428860" y="500043"/>
            <a:ext cx="3965588" cy="2714644"/>
          </a:xfrm>
          <a:prstGeom prst="rect">
            <a:avLst/>
          </a:prstGeom>
          <a:noFill/>
        </p:spPr>
      </p:pic>
      <p:pic>
        <p:nvPicPr>
          <p:cNvPr id="10243" name="Picture 3" descr="C:\Users\bahar\Desktop\eskisehir-toren-640x360.jpg"/>
          <p:cNvPicPr>
            <a:picLocks noChangeAspect="1" noChangeArrowheads="1"/>
          </p:cNvPicPr>
          <p:nvPr/>
        </p:nvPicPr>
        <p:blipFill>
          <a:blip r:embed="rId3"/>
          <a:srcRect/>
          <a:stretch>
            <a:fillRect/>
          </a:stretch>
        </p:blipFill>
        <p:spPr bwMode="auto">
          <a:xfrm>
            <a:off x="2500298" y="3214686"/>
            <a:ext cx="3929090" cy="2786082"/>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buFont typeface="Wingdings" pitchFamily="2" charset="2"/>
              <a:buChar char="Ø"/>
            </a:pPr>
            <a:r>
              <a:rPr lang="tr-TR" sz="2400" dirty="0" smtClean="0"/>
              <a:t>Kınama ve okul değiştirme yaptırımlarından birini alan öğrenciye o eğitim ve öğretim yılı içinde teşekkür, takdir ve onur belgesi verilmez</a:t>
            </a:r>
            <a:r>
              <a:rPr lang="tr-TR" dirty="0" smtClean="0"/>
              <a:t>.</a:t>
            </a:r>
          </a:p>
          <a:p>
            <a:pPr>
              <a:buNone/>
            </a:pP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
        <p:nvSpPr>
          <p:cNvPr id="6" name="5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470416"/>
          </a:xfrm>
        </p:spPr>
        <p:txBody>
          <a:bodyPr/>
          <a:lstStyle/>
          <a:p>
            <a:pPr>
              <a:buFont typeface="Wingdings" pitchFamily="2" charset="2"/>
              <a:buChar char="Ø"/>
            </a:pPr>
            <a:endParaRPr lang="tr-TR" dirty="0" smtClean="0"/>
          </a:p>
          <a:p>
            <a:pPr>
              <a:buNone/>
            </a:pPr>
            <a:endParaRPr lang="tr-TR" dirty="0" smtClean="0"/>
          </a:p>
          <a:p>
            <a:pPr>
              <a:buFont typeface="Wingdings" pitchFamily="2" charset="2"/>
              <a:buChar char="Ø"/>
            </a:pPr>
            <a:r>
              <a:rPr lang="tr-TR" sz="1600" dirty="0" smtClean="0"/>
              <a:t>Okulun ve öğrencilerin mallarına verilen maddi zararlar, o öğrencinin velisine ödettirilir.</a:t>
            </a:r>
          </a:p>
          <a:p>
            <a:pPr>
              <a:buFont typeface="Wingdings" pitchFamily="2" charset="2"/>
              <a:buChar char="Ø"/>
            </a:pPr>
            <a:r>
              <a:rPr lang="tr-TR" sz="1600" dirty="0" smtClean="0"/>
              <a:t>(2) Zararın ödenmesinde zorluk çıkaran veliler hakkında, 27/9/2006 tarihli ve 2006/ 11058 sayılı Bakanlar Kurulu Kararıyla yürürlüğe konulan Kamu Zararlarının Tahsiline İlişkin Usul ve Esaslar Hakkında Yönetmelik hükümlerine göre işlem yapılır.</a:t>
            </a:r>
          </a:p>
          <a:p>
            <a:pPr>
              <a:buNone/>
            </a:pPr>
            <a:endParaRPr lang="tr-TR" dirty="0"/>
          </a:p>
        </p:txBody>
      </p:sp>
      <p:sp>
        <p:nvSpPr>
          <p:cNvPr id="4" name="3 Dikdörtgen"/>
          <p:cNvSpPr/>
          <p:nvPr/>
        </p:nvSpPr>
        <p:spPr>
          <a:xfrm>
            <a:off x="1428728" y="571480"/>
            <a:ext cx="6029215"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solidFill>
                  <a:schemeClr val="accent3"/>
                </a:solidFill>
              </a:rPr>
              <a:t>ZARARIN ÖDETİLMESİ</a:t>
            </a:r>
          </a:p>
          <a:p>
            <a:pPr algn="ctr"/>
            <a:endParaRPr lang="tr-TR" sz="3600" b="1" cap="none" spc="0" dirty="0">
              <a:ln/>
              <a:solidFill>
                <a:schemeClr val="accent3"/>
              </a:solidFill>
              <a:effectLst/>
            </a:endParaRPr>
          </a:p>
        </p:txBody>
      </p:sp>
      <p:pic>
        <p:nvPicPr>
          <p:cNvPr id="11266" name="Picture 2" descr="C:\Users\bahar\Desktop\sokede-fahrettin-uyguntuzel-ilkogretim-okulunun-camlarini-kirdilar-aydin-20100331AY289057-01.jpg"/>
          <p:cNvPicPr>
            <a:picLocks noChangeAspect="1" noChangeArrowheads="1"/>
          </p:cNvPicPr>
          <p:nvPr/>
        </p:nvPicPr>
        <p:blipFill>
          <a:blip r:embed="rId2"/>
          <a:srcRect/>
          <a:stretch>
            <a:fillRect/>
          </a:stretch>
        </p:blipFill>
        <p:spPr bwMode="auto">
          <a:xfrm>
            <a:off x="2000232" y="3143248"/>
            <a:ext cx="5000660" cy="2924175"/>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541854"/>
          </a:xfrm>
        </p:spPr>
        <p:txBody>
          <a:bodyPr/>
          <a:lstStyle/>
          <a:p>
            <a:pPr>
              <a:buNone/>
            </a:pPr>
            <a:endParaRPr lang="tr-TR" dirty="0" smtClean="0"/>
          </a:p>
          <a:p>
            <a:pPr>
              <a:buNone/>
            </a:pPr>
            <a:endParaRPr lang="tr-TR" dirty="0" smtClean="0"/>
          </a:p>
          <a:p>
            <a:pPr>
              <a:buFont typeface="Wingdings" pitchFamily="2" charset="2"/>
              <a:buChar char="Ø"/>
            </a:pPr>
            <a:r>
              <a:rPr lang="tr-TR" sz="1600" dirty="0" smtClean="0"/>
              <a:t>Küçük yaşlardan itibaren görev ve sorumluluk duygularını geliştirmek, okulun yönetim işlerinde görev almalarını sağlamak amacıyla ortaokul ve imam-hatip ortaokulu öğrencileri, okul yerleşim alanı içinde nöbet görevlerini yürütürler.</a:t>
            </a:r>
          </a:p>
          <a:p>
            <a:pPr>
              <a:buNone/>
            </a:pPr>
            <a:endParaRPr lang="tr-TR" sz="1600" dirty="0" smtClean="0"/>
          </a:p>
          <a:p>
            <a:pPr>
              <a:buNone/>
            </a:pPr>
            <a:endParaRPr lang="tr-TR" sz="1600" dirty="0" smtClean="0"/>
          </a:p>
          <a:p>
            <a:pPr>
              <a:buNone/>
            </a:pPr>
            <a:endParaRPr lang="tr-TR" dirty="0" smtClean="0"/>
          </a:p>
          <a:p>
            <a:pPr>
              <a:buNone/>
            </a:pPr>
            <a:endParaRPr lang="tr-TR" dirty="0"/>
          </a:p>
        </p:txBody>
      </p:sp>
      <p:sp>
        <p:nvSpPr>
          <p:cNvPr id="4" name="3 Dikdörtgen"/>
          <p:cNvSpPr/>
          <p:nvPr/>
        </p:nvSpPr>
        <p:spPr>
          <a:xfrm>
            <a:off x="1428728" y="714356"/>
            <a:ext cx="6428362"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chemeClr val="accent3"/>
                </a:solidFill>
              </a:rPr>
              <a:t>ÖĞRENCİLERİN NÖBET HİZMETLERİ</a:t>
            </a:r>
          </a:p>
          <a:p>
            <a:pPr algn="ctr"/>
            <a:endParaRPr lang="tr-TR" sz="2400" b="1" cap="none" spc="0" dirty="0">
              <a:ln/>
              <a:solidFill>
                <a:schemeClr val="accent3"/>
              </a:solidFill>
              <a:effectLst/>
            </a:endParaRPr>
          </a:p>
        </p:txBody>
      </p:sp>
      <p:pic>
        <p:nvPicPr>
          <p:cNvPr id="12290" name="Picture 2" descr="C:\Users\bahar\Desktop\sevdiği-kız-rahat-yiyişsin-diye-nöbet-tutan-gerzek_23452.jpg"/>
          <p:cNvPicPr>
            <a:picLocks noChangeAspect="1" noChangeArrowheads="1"/>
          </p:cNvPicPr>
          <p:nvPr/>
        </p:nvPicPr>
        <p:blipFill>
          <a:blip r:embed="rId2"/>
          <a:srcRect/>
          <a:stretch>
            <a:fillRect/>
          </a:stretch>
        </p:blipFill>
        <p:spPr bwMode="auto">
          <a:xfrm>
            <a:off x="1785918" y="2714620"/>
            <a:ext cx="5643602" cy="3143273"/>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398978"/>
          </a:xfrm>
        </p:spPr>
        <p:txBody>
          <a:bodyPr>
            <a:normAutofit/>
          </a:bodyPr>
          <a:lstStyle/>
          <a:p>
            <a:pPr>
              <a:buNone/>
            </a:pPr>
            <a:endParaRPr lang="tr-TR" dirty="0" smtClean="0"/>
          </a:p>
          <a:p>
            <a:pPr>
              <a:buNone/>
            </a:pPr>
            <a:endParaRPr lang="tr-TR" dirty="0" smtClean="0"/>
          </a:p>
          <a:p>
            <a:pPr>
              <a:buNone/>
            </a:pPr>
            <a:r>
              <a:rPr lang="tr-TR" sz="1700" dirty="0" smtClean="0"/>
              <a:t>	Öğrenciler;</a:t>
            </a:r>
          </a:p>
          <a:p>
            <a:pPr lvl="0" algn="just">
              <a:buFont typeface="Wingdings" pitchFamily="2" charset="2"/>
              <a:buChar char="Ø"/>
            </a:pPr>
            <a:r>
              <a:rPr lang="tr-TR" sz="1700" dirty="0" smtClean="0"/>
              <a:t>Öğrenim gördükleri okulun arması ve rozeti dışında arma, sembol, rozet ve benzeri takılar takamazlar,</a:t>
            </a:r>
          </a:p>
          <a:p>
            <a:pPr lvl="0" algn="just">
              <a:buFont typeface="Wingdings" pitchFamily="2" charset="2"/>
              <a:buChar char="Ø"/>
            </a:pPr>
            <a:r>
              <a:rPr lang="tr-TR" sz="1700" dirty="0" smtClean="0"/>
              <a:t>Okul yönetimi ve okul aile birliğinin belirlediği okul üniforması dışında kıyafet giyemezler,</a:t>
            </a:r>
          </a:p>
          <a:p>
            <a:pPr lvl="0" algn="just">
              <a:buFont typeface="Wingdings" pitchFamily="2" charset="2"/>
              <a:buChar char="Ø"/>
            </a:pPr>
            <a:r>
              <a:rPr lang="tr-TR" sz="1700" dirty="0" smtClean="0"/>
              <a:t>Öğrenciler, beden eğitimi ve spor derslerinde eşofman, diğer spor etkinliklerinde ise etkinliğin özelliğine uygun kıyafet giyer.</a:t>
            </a:r>
          </a:p>
          <a:p>
            <a:pPr lvl="0" algn="just">
              <a:buFont typeface="Wingdings" pitchFamily="2" charset="2"/>
              <a:buChar char="Ø"/>
            </a:pPr>
            <a:r>
              <a:rPr lang="tr-TR" sz="1700" dirty="0" smtClean="0"/>
              <a:t>Bütün öğrenciler belirlenen kıyafetleri giymekle sorumludur, giymemek konusunda ısrar eden öğrencilere okul değiştirme yaptırımı uygulanır.</a:t>
            </a:r>
          </a:p>
          <a:p>
            <a:pPr>
              <a:buNone/>
            </a:pPr>
            <a:endParaRPr lang="tr-TR" dirty="0"/>
          </a:p>
        </p:txBody>
      </p:sp>
      <p:sp>
        <p:nvSpPr>
          <p:cNvPr id="4" name="3 Dikdörtgen"/>
          <p:cNvSpPr/>
          <p:nvPr/>
        </p:nvSpPr>
        <p:spPr>
          <a:xfrm>
            <a:off x="1714480" y="642918"/>
            <a:ext cx="5758308"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chemeClr val="accent3"/>
                </a:solidFill>
              </a:rPr>
              <a:t>KILIK KIYAFET SINIRLAMALARI</a:t>
            </a:r>
            <a:endParaRPr lang="tr-TR" sz="2400" b="1" cap="none" spc="0" dirty="0">
              <a:ln/>
              <a:solidFill>
                <a:schemeClr val="accent3"/>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endParaRPr lang="tr-TR" sz="1600" dirty="0" smtClean="0"/>
          </a:p>
          <a:p>
            <a:pPr>
              <a:buNone/>
            </a:pPr>
            <a:endParaRPr lang="tr-TR" sz="1600" dirty="0" smtClean="0"/>
          </a:p>
          <a:p>
            <a:pPr>
              <a:buNone/>
            </a:pPr>
            <a:endParaRPr lang="tr-TR" sz="1600" dirty="0" smtClean="0"/>
          </a:p>
          <a:p>
            <a:pPr>
              <a:buNone/>
            </a:pPr>
            <a:endParaRPr lang="tr-TR" sz="1600" dirty="0" smtClean="0"/>
          </a:p>
          <a:p>
            <a:pPr algn="just">
              <a:buNone/>
            </a:pPr>
            <a:r>
              <a:rPr lang="tr-TR" sz="1600" dirty="0" smtClean="0">
                <a:solidFill>
                  <a:srgbClr val="FF0000"/>
                </a:solidFill>
              </a:rPr>
              <a:t>		</a:t>
            </a:r>
          </a:p>
          <a:p>
            <a:pPr algn="just">
              <a:buNone/>
            </a:pPr>
            <a:endParaRPr lang="tr-TR" sz="1600" dirty="0" smtClean="0">
              <a:solidFill>
                <a:srgbClr val="FF0000"/>
              </a:solidFill>
            </a:endParaRPr>
          </a:p>
          <a:p>
            <a:pPr algn="just">
              <a:buNone/>
            </a:pPr>
            <a:endParaRPr lang="tr-TR" sz="1600" dirty="0" smtClean="0">
              <a:solidFill>
                <a:srgbClr val="FF0000"/>
              </a:solidFill>
            </a:endParaRPr>
          </a:p>
          <a:p>
            <a:pPr algn="just">
              <a:buNone/>
            </a:pPr>
            <a:r>
              <a:rPr lang="tr-TR" sz="1600" dirty="0" smtClean="0">
                <a:solidFill>
                  <a:srgbClr val="FF0000"/>
                </a:solidFill>
              </a:rPr>
              <a:t>		Bu Yönetmelik hükümlerine aykırı hareket eden ortaokul öğrencilerine 27/8/2003 tarihli ve 25212 sayılı Resmî Gazete’de yayımlanan Millî Eğitim Bakanlığı İlköğretim Kurumları Yönetmeliği; lise öğrencilerine 19/1/2007 tarihli ve 26408 sayılı Resmî Gazete’de yayımlanan Millî Eğitim Bakanlığı Ortaöğretim Kurumları Ödül ve Disiplin Yönetmeliği hükümleri uygulanır.</a:t>
            </a:r>
          </a:p>
          <a:p>
            <a:pPr>
              <a:buNone/>
            </a:pP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lgn="just">
              <a:buNone/>
            </a:pPr>
            <a:r>
              <a:rPr lang="tr-TR" dirty="0" smtClean="0"/>
              <a:t>		Bu Yönetmelik, Millî Eğitim Bakanlığına bağlı resmî ve özel, okul öncesi eğitim ve ilköğretim kurumlarının görev ve işleyişine ilişkin usul ve esasları kapsar.</a:t>
            </a:r>
          </a:p>
          <a:p>
            <a:pPr>
              <a:buNone/>
            </a:pPr>
            <a:endParaRPr lang="tr-TR" dirty="0"/>
          </a:p>
        </p:txBody>
      </p:sp>
      <p:sp>
        <p:nvSpPr>
          <p:cNvPr id="4" name="3 Dikdörtgen"/>
          <p:cNvSpPr/>
          <p:nvPr/>
        </p:nvSpPr>
        <p:spPr>
          <a:xfrm>
            <a:off x="3286116" y="928670"/>
            <a:ext cx="2363147"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solidFill>
                  <a:srgbClr val="FF0000"/>
                </a:solidFill>
              </a:rPr>
              <a:t>KAPSAM</a:t>
            </a:r>
            <a:endParaRPr lang="tr-TR" sz="3600" b="1" cap="none" spc="0" dirty="0">
              <a:ln/>
              <a:solidFill>
                <a:srgbClr val="FF0000"/>
              </a:solidFill>
              <a:effectLst/>
            </a:endParaRPr>
          </a:p>
        </p:txBody>
      </p:sp>
      <p:pic>
        <p:nvPicPr>
          <p:cNvPr id="2050" name="Picture 2" descr="C:\Users\bahar\Desktop\kş.jpg"/>
          <p:cNvPicPr>
            <a:picLocks noChangeAspect="1" noChangeArrowheads="1"/>
          </p:cNvPicPr>
          <p:nvPr/>
        </p:nvPicPr>
        <p:blipFill>
          <a:blip r:embed="rId2"/>
          <a:srcRect/>
          <a:stretch>
            <a:fillRect/>
          </a:stretch>
        </p:blipFill>
        <p:spPr bwMode="auto">
          <a:xfrm>
            <a:off x="2643174" y="3571876"/>
            <a:ext cx="3857652" cy="2487614"/>
          </a:xfrm>
          <a:prstGeom prst="rect">
            <a:avLst/>
          </a:prstGeom>
          <a:noFill/>
        </p:spPr>
      </p:pic>
      <p:sp>
        <p:nvSpPr>
          <p:cNvPr id="7" name="6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
        <p:nvSpPr>
          <p:cNvPr id="8" name="7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
        <p:nvSpPr>
          <p:cNvPr id="6" name="5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
        <p:nvSpPr>
          <p:cNvPr id="6" name="5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756168"/>
          </a:xfrm>
        </p:spPr>
        <p:txBody>
          <a:bodyPr>
            <a:normAutofit lnSpcReduction="10000"/>
          </a:bodyPr>
          <a:lstStyle/>
          <a:p>
            <a:pPr>
              <a:buNone/>
            </a:pPr>
            <a:endParaRPr lang="tr-TR" dirty="0" smtClean="0"/>
          </a:p>
          <a:p>
            <a:pPr>
              <a:buNone/>
            </a:pPr>
            <a:endParaRPr lang="tr-TR" dirty="0" smtClean="0"/>
          </a:p>
          <a:p>
            <a:pPr>
              <a:buNone/>
            </a:pPr>
            <a:endParaRPr lang="tr-TR" dirty="0" smtClean="0"/>
          </a:p>
          <a:p>
            <a:pPr algn="just">
              <a:buFont typeface="Wingdings" pitchFamily="2" charset="2"/>
              <a:buChar char="Ø"/>
            </a:pPr>
            <a:r>
              <a:rPr lang="tr-TR" dirty="0" smtClean="0"/>
              <a:t>Ders süresi: Bir ders saati süresi 40 dakikadır. Okul yönetimince teneffüsler için en az 10 dakika ayrılır.</a:t>
            </a:r>
          </a:p>
          <a:p>
            <a:pPr algn="just">
              <a:buNone/>
            </a:pPr>
            <a:endParaRPr lang="tr-TR" dirty="0" smtClean="0"/>
          </a:p>
          <a:p>
            <a:pPr algn="just">
              <a:buFont typeface="Wingdings" pitchFamily="2" charset="2"/>
              <a:buChar char="Ø"/>
            </a:pPr>
            <a:r>
              <a:rPr lang="tr-TR" dirty="0" smtClean="0"/>
              <a:t>Tam gün eğitim veren okullarda öğle arası 40 dk dan az 90 dk dan fazla olamaz.</a:t>
            </a:r>
          </a:p>
          <a:p>
            <a:pPr algn="just">
              <a:buNone/>
            </a:pPr>
            <a:endParaRPr lang="tr-TR" dirty="0" smtClean="0"/>
          </a:p>
          <a:p>
            <a:pPr algn="just">
              <a:buFont typeface="Wingdings" pitchFamily="2" charset="2"/>
              <a:buChar char="Ø"/>
            </a:pPr>
            <a:r>
              <a:rPr lang="tr-TR" dirty="0" smtClean="0"/>
              <a:t>Öğrenciler teneffüslerden </a:t>
            </a:r>
            <a:r>
              <a:rPr lang="tr-TR" smtClean="0"/>
              <a:t>sonra </a:t>
            </a:r>
            <a:r>
              <a:rPr lang="tr-TR" smtClean="0"/>
              <a:t>derse,ilk ders ve öğle </a:t>
            </a:r>
            <a:r>
              <a:rPr lang="tr-TR" dirty="0" smtClean="0"/>
              <a:t>arasından sonra okula tam zamanında gelmekle sorumludurlar.</a:t>
            </a:r>
          </a:p>
          <a:p>
            <a:pPr>
              <a:buNone/>
            </a:pPr>
            <a:endParaRPr lang="tr-TR" dirty="0"/>
          </a:p>
        </p:txBody>
      </p:sp>
      <p:sp>
        <p:nvSpPr>
          <p:cNvPr id="4" name="3 Dikdörtgen"/>
          <p:cNvSpPr/>
          <p:nvPr/>
        </p:nvSpPr>
        <p:spPr>
          <a:xfrm>
            <a:off x="335031" y="785794"/>
            <a:ext cx="8045793"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MİLLİ EĞİTİM BAKANLIĞINA BAĞLI OKULLARDA;</a:t>
            </a:r>
            <a:endParaRPr lang="tr-TR"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756168"/>
          </a:xfrm>
        </p:spPr>
        <p:txBody>
          <a:bodyPr>
            <a:normAutofit lnSpcReduction="10000"/>
          </a:bodyPr>
          <a:lstStyle/>
          <a:p>
            <a:pPr>
              <a:buNone/>
            </a:pPr>
            <a:endParaRPr lang="tr-TR" dirty="0" smtClean="0">
              <a:solidFill>
                <a:schemeClr val="accent3">
                  <a:lumMod val="75000"/>
                </a:schemeClr>
              </a:solidFill>
            </a:endParaRPr>
          </a:p>
          <a:p>
            <a:pPr>
              <a:buNone/>
            </a:pPr>
            <a:endParaRPr lang="tr-TR" dirty="0" smtClean="0"/>
          </a:p>
          <a:p>
            <a:pPr algn="just">
              <a:buFont typeface="Wingdings" pitchFamily="2" charset="2"/>
              <a:buChar char="Ø"/>
            </a:pPr>
            <a:r>
              <a:rPr lang="tr-TR" dirty="0" smtClean="0"/>
              <a:t>Nakiller ders yılı başında başlar ve ders yılı sonuna 15 iş günü kalıncaya kadar devam eder. Ancak doğal afet, sağlık ve ailenin adres değişikliği gibi nedenlerde bu süre aranmaz.</a:t>
            </a:r>
          </a:p>
          <a:p>
            <a:pPr algn="just">
              <a:buNone/>
            </a:pPr>
            <a:endParaRPr lang="tr-TR" dirty="0" smtClean="0"/>
          </a:p>
          <a:p>
            <a:pPr algn="just">
              <a:buNone/>
            </a:pPr>
            <a:endParaRPr lang="tr-TR" dirty="0" smtClean="0"/>
          </a:p>
          <a:p>
            <a:pPr algn="just">
              <a:buFont typeface="Wingdings" pitchFamily="2" charset="2"/>
              <a:buChar char="Ø"/>
            </a:pPr>
            <a:r>
              <a:rPr lang="tr-TR" dirty="0" smtClean="0"/>
              <a:t>Okul yönetimi, gerekli şartları taşıyan öğrencinin naklini, </a:t>
            </a:r>
            <a:r>
              <a:rPr lang="tr-TR" u="sng" dirty="0" smtClean="0"/>
              <a:t>öğrenci velisinin</a:t>
            </a:r>
            <a:r>
              <a:rPr lang="tr-TR" dirty="0" smtClean="0"/>
              <a:t> başvurusu üzerine e-Okul sisteminde gerçekleştirir.</a:t>
            </a:r>
          </a:p>
          <a:p>
            <a:pPr algn="just">
              <a:buFont typeface="Wingdings" pitchFamily="2" charset="2"/>
              <a:buChar char="Ø"/>
            </a:pPr>
            <a:endParaRPr lang="tr-TR" dirty="0" smtClean="0"/>
          </a:p>
          <a:p>
            <a:pPr>
              <a:buNone/>
            </a:pPr>
            <a:endParaRPr lang="tr-TR" dirty="0"/>
          </a:p>
        </p:txBody>
      </p:sp>
      <p:sp>
        <p:nvSpPr>
          <p:cNvPr id="4" name="3 Dikdörtgen"/>
          <p:cNvSpPr/>
          <p:nvPr/>
        </p:nvSpPr>
        <p:spPr>
          <a:xfrm>
            <a:off x="3571868" y="785794"/>
            <a:ext cx="1653017"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200" b="1" cap="none" spc="0" dirty="0" smtClean="0">
                <a:ln/>
                <a:solidFill>
                  <a:schemeClr val="accent3">
                    <a:lumMod val="75000"/>
                  </a:schemeClr>
                </a:solidFill>
                <a:effectLst/>
              </a:rPr>
              <a:t>NAKİL</a:t>
            </a:r>
            <a:endParaRPr lang="tr-TR" sz="3200" b="1" cap="none" spc="0" dirty="0">
              <a:ln/>
              <a:solidFill>
                <a:schemeClr val="accent3">
                  <a:lumMod val="75000"/>
                </a:schemeClr>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970482"/>
          </a:xfrm>
        </p:spPr>
        <p:txBody>
          <a:bodyPr/>
          <a:lstStyle/>
          <a:p>
            <a:pPr>
              <a:buNone/>
            </a:pPr>
            <a:endParaRPr lang="tr-TR" dirty="0" smtClean="0"/>
          </a:p>
          <a:p>
            <a:pPr>
              <a:buNone/>
            </a:pPr>
            <a:endParaRPr lang="tr-TR" sz="1000" dirty="0" smtClean="0"/>
          </a:p>
          <a:p>
            <a:pPr>
              <a:buNone/>
            </a:pPr>
            <a:endParaRPr lang="tr-TR" sz="1000" dirty="0" smtClean="0"/>
          </a:p>
          <a:p>
            <a:pPr>
              <a:buNone/>
            </a:pPr>
            <a:endParaRPr lang="tr-TR" sz="1000" dirty="0" smtClean="0"/>
          </a:p>
          <a:p>
            <a:pPr>
              <a:buNone/>
            </a:pPr>
            <a:endParaRPr lang="tr-TR" sz="1000" dirty="0" smtClean="0"/>
          </a:p>
          <a:p>
            <a:pPr>
              <a:buFont typeface="Wingdings" pitchFamily="2" charset="2"/>
              <a:buChar char="Ø"/>
            </a:pPr>
            <a:r>
              <a:rPr lang="tr-TR" sz="1600" dirty="0" smtClean="0">
                <a:latin typeface="+mj-lt"/>
                <a:cs typeface="Times New Roman" pitchFamily="18" charset="0"/>
              </a:rPr>
              <a:t>İlköğretim kurumlarında öğrencilerin okula devamları zorunludur.</a:t>
            </a:r>
          </a:p>
          <a:p>
            <a:pPr>
              <a:buNone/>
            </a:pPr>
            <a:endParaRPr lang="tr-TR" sz="1600" dirty="0" smtClean="0">
              <a:latin typeface="+mj-lt"/>
              <a:cs typeface="Times New Roman" pitchFamily="18" charset="0"/>
            </a:endParaRPr>
          </a:p>
          <a:p>
            <a:pPr>
              <a:buFont typeface="Wingdings" pitchFamily="2" charset="2"/>
              <a:buChar char="Ø"/>
            </a:pPr>
            <a:r>
              <a:rPr lang="tr-TR" sz="1600" dirty="0" smtClean="0"/>
              <a:t>Sağlık durumları veya bedensel engelleri nedeniyle derslere giremeyecek durumda olan öğrenciler, bu durumlarını sağlık kurum ve kuruluşlarından alacakları raporla belgelendirmek zorundadır. </a:t>
            </a:r>
          </a:p>
          <a:p>
            <a:pPr>
              <a:buNone/>
            </a:pPr>
            <a:endParaRPr lang="tr-TR" sz="1600" dirty="0" smtClean="0">
              <a:latin typeface="+mj-lt"/>
              <a:cs typeface="Times New Roman" pitchFamily="18" charset="0"/>
            </a:endParaRPr>
          </a:p>
          <a:p>
            <a:pPr>
              <a:buFont typeface="Wingdings" pitchFamily="2" charset="2"/>
              <a:buChar char="Ø"/>
            </a:pPr>
            <a:r>
              <a:rPr lang="tr-TR" sz="1600" dirty="0" smtClean="0"/>
              <a:t>Normal ve ikili öğretim yapılan okullarda ilk derse girdiği hâlde sonraki bir veya daha fazla derse özürsüz olarak girmeyen öğrencinin durumu velisine ivedilikle bildirilir ve devamsızlığı yarım gün sayılır.</a:t>
            </a:r>
          </a:p>
          <a:p>
            <a:pPr>
              <a:buNone/>
            </a:pPr>
            <a:endParaRPr lang="tr-TR" sz="1600" dirty="0" smtClean="0"/>
          </a:p>
          <a:p>
            <a:pPr>
              <a:buFont typeface="Wingdings" pitchFamily="2" charset="2"/>
              <a:buChar char="Ø"/>
            </a:pPr>
            <a:r>
              <a:rPr lang="tr-TR" sz="1600" dirty="0" smtClean="0"/>
              <a:t>Öğrencinin geçerli mazereti ve velinin başvurusu üzerine okul yönetimi tarafından bir öğretim yılı içerisinde 15 güne kadar izin verilebilir.</a:t>
            </a:r>
          </a:p>
          <a:p>
            <a:pPr>
              <a:buNone/>
            </a:pPr>
            <a:endParaRPr lang="tr-TR" sz="1600" dirty="0" smtClean="0"/>
          </a:p>
          <a:p>
            <a:pPr>
              <a:buFont typeface="Wingdings" pitchFamily="2" charset="2"/>
              <a:buChar char="Ø"/>
            </a:pPr>
            <a:r>
              <a:rPr lang="tr-TR" sz="1600" dirty="0" smtClean="0"/>
              <a:t>Eğitim ve öğretim yılında özürsüz 20 gün devamsızlık yapanlara sınıf tekrarı yaptırılabilir.</a:t>
            </a:r>
          </a:p>
          <a:p>
            <a:pPr>
              <a:buNone/>
            </a:pPr>
            <a:endParaRPr lang="tr-TR" sz="1600" dirty="0" smtClean="0"/>
          </a:p>
          <a:p>
            <a:pPr>
              <a:buNone/>
            </a:pPr>
            <a:endParaRPr lang="tr-TR" sz="1600" dirty="0">
              <a:latin typeface="Times New Roman" pitchFamily="18" charset="0"/>
              <a:cs typeface="Times New Roman" pitchFamily="18" charset="0"/>
            </a:endParaRPr>
          </a:p>
        </p:txBody>
      </p:sp>
      <p:sp>
        <p:nvSpPr>
          <p:cNvPr id="4" name="3 Dikdörtgen"/>
          <p:cNvSpPr/>
          <p:nvPr/>
        </p:nvSpPr>
        <p:spPr>
          <a:xfrm>
            <a:off x="1071538" y="1071546"/>
            <a:ext cx="6947736" cy="36933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b="1" dirty="0" smtClean="0">
                <a:ln/>
                <a:solidFill>
                  <a:schemeClr val="accent3">
                    <a:lumMod val="75000"/>
                  </a:schemeClr>
                </a:solidFill>
              </a:rPr>
              <a:t>DEVAM,DEVAMSIZLIĞIN İZLENMESİ VE İZİN VERME</a:t>
            </a:r>
            <a:endParaRPr lang="tr-TR" b="1" cap="none" spc="0" dirty="0">
              <a:ln/>
              <a:solidFill>
                <a:schemeClr val="accent3">
                  <a:lumMod val="75000"/>
                </a:schemeClr>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899044"/>
          </a:xfrm>
        </p:spPr>
        <p:txBody>
          <a:bodyPr/>
          <a:lstStyle/>
          <a:p>
            <a:pPr>
              <a:buNone/>
            </a:pPr>
            <a:endParaRPr lang="tr-TR" dirty="0" smtClean="0"/>
          </a:p>
          <a:p>
            <a:pPr>
              <a:buNone/>
            </a:pPr>
            <a:endParaRPr lang="tr-TR" dirty="0" smtClean="0"/>
          </a:p>
          <a:p>
            <a:pPr algn="just">
              <a:buFont typeface="Wingdings" pitchFamily="2" charset="2"/>
              <a:buChar char="Ø"/>
            </a:pPr>
            <a:r>
              <a:rPr lang="tr-TR" sz="1600" dirty="0" smtClean="0"/>
              <a:t>Ortaokul ve imam-hatip ortaokullarında öğrencilerin başarısı; sınavlar, ders etkinliklerine katılım ve varsa proje çalışmalarından alınan puanlara göre değerlendirilir.</a:t>
            </a:r>
          </a:p>
          <a:p>
            <a:pPr algn="just">
              <a:buFont typeface="Wingdings" pitchFamily="2" charset="2"/>
              <a:buChar char="Ø"/>
            </a:pPr>
            <a:r>
              <a:rPr lang="tr-TR" sz="1600" dirty="0" smtClean="0"/>
              <a:t>İlkokul 4 üncü sınıf ile ortaokul ve imam-hatip ortaokulunda dönem puanı, yıl sonu puanı ve yıl sonu başarı puanı 100 tam puan üzerinden belirlenir. Yüzlük puan sisteminde 0-44,99 puanlar başarısız, 45,00 ve üzeri puanlar başarılı olarak değerlendirilir.</a:t>
            </a:r>
          </a:p>
          <a:p>
            <a:pPr algn="just">
              <a:buFont typeface="Wingdings" pitchFamily="2" charset="2"/>
              <a:buChar char="Ø"/>
            </a:pPr>
            <a:r>
              <a:rPr lang="tr-TR" sz="1600" dirty="0" smtClean="0"/>
              <a:t>Haftalık ders saati üç ve üçten az olan derslerde iki, üçten fazla olan derslerde ise üç sınav yapılır. Sınavların zamanı, en az bir hafta önceden öğrencilere duyurulur. Bir sınıfta/şubede bir günde yapılacak sınav sayısı 8 inci sınıfta üçü, diğer sınıflarda ikiyi geçemez. Sınavların süresi bir ders saatini aşamaz.</a:t>
            </a:r>
          </a:p>
          <a:p>
            <a:pPr algn="just">
              <a:buFont typeface="Wingdings" pitchFamily="2" charset="2"/>
              <a:buChar char="Ø"/>
            </a:pPr>
            <a:r>
              <a:rPr lang="tr-TR" sz="1600" dirty="0" smtClean="0"/>
              <a:t> Kopya çeken öğrencinin sınavı geçersiz sayılır ve puanla değerlendirilmez. Ancak, dönem puanının hesaplanmasında aritmetik ortalama alınırken sınav sayısına dâhil edilir. Ayrıca bu durum, ders öğretmenince okul yönetimine bildirilir.</a:t>
            </a:r>
          </a:p>
          <a:p>
            <a:pPr algn="just">
              <a:buFont typeface="Wingdings" pitchFamily="2" charset="2"/>
              <a:buChar char="Ø"/>
            </a:pPr>
            <a:endParaRPr lang="tr-TR" sz="1600" dirty="0" smtClean="0"/>
          </a:p>
          <a:p>
            <a:pPr algn="just">
              <a:buFont typeface="Wingdings" pitchFamily="2" charset="2"/>
              <a:buChar char="Ø"/>
            </a:pPr>
            <a:endParaRPr lang="tr-TR" sz="1600" dirty="0" smtClean="0"/>
          </a:p>
          <a:p>
            <a:pPr>
              <a:buNone/>
            </a:pPr>
            <a:endParaRPr lang="tr-TR" dirty="0"/>
          </a:p>
        </p:txBody>
      </p:sp>
      <p:sp>
        <p:nvSpPr>
          <p:cNvPr id="4" name="3 Dikdörtgen"/>
          <p:cNvSpPr/>
          <p:nvPr/>
        </p:nvSpPr>
        <p:spPr>
          <a:xfrm>
            <a:off x="1500166" y="714356"/>
            <a:ext cx="6303329"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chemeClr val="accent3"/>
                </a:solidFill>
              </a:rPr>
              <a:t>ÖLÇME DEĞERLENDİRME ESASLARI</a:t>
            </a:r>
            <a:endParaRPr lang="tr-TR" sz="2400" b="1" cap="none" spc="0" dirty="0">
              <a:ln/>
              <a:solidFill>
                <a:schemeClr val="accent3"/>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5827606"/>
          </a:xfrm>
        </p:spPr>
        <p:txBody>
          <a:bodyPr/>
          <a:lstStyle/>
          <a:p>
            <a:pPr>
              <a:buFont typeface="Wingdings" pitchFamily="2" charset="2"/>
              <a:buChar char="Ø"/>
            </a:pPr>
            <a:endParaRPr lang="tr-TR" dirty="0" smtClean="0"/>
          </a:p>
          <a:p>
            <a:pPr algn="just">
              <a:buFont typeface="Wingdings" pitchFamily="2" charset="2"/>
              <a:buChar char="Ø"/>
            </a:pPr>
            <a:r>
              <a:rPr lang="tr-TR" sz="1600" dirty="0" smtClean="0"/>
              <a:t>Sonuçlar; sınavların yapıldığı, projelerin teslim edildiği tarihten başlayarak en geç  14 gün içinde öğrencilere bildirilir.</a:t>
            </a:r>
          </a:p>
          <a:p>
            <a:pPr algn="just">
              <a:buFont typeface="Wingdings" pitchFamily="2" charset="2"/>
              <a:buChar char="Ø"/>
            </a:pPr>
            <a:r>
              <a:rPr lang="tr-TR" sz="1600" dirty="0" smtClean="0"/>
              <a:t>Herhangi bir dersten yıl sonu puanı 45’ ten az olan öğrencilerin sınıf geçmesi veya sınıf tekrarına, ikinci dönemin son haftasında şube öğretmenler kurulunda karar verilir.</a:t>
            </a:r>
          </a:p>
          <a:p>
            <a:pPr algn="just">
              <a:buNone/>
            </a:pPr>
            <a:endParaRPr lang="tr-TR" sz="1600" dirty="0" smtClean="0"/>
          </a:p>
          <a:p>
            <a:pPr>
              <a:buNone/>
            </a:pPr>
            <a:endParaRPr lang="tr-TR" dirty="0"/>
          </a:p>
        </p:txBody>
      </p:sp>
      <p:pic>
        <p:nvPicPr>
          <p:cNvPr id="3074" name="Picture 2" descr="C:\Users\bahar\Desktop\14094142_dsc_0360.jpg"/>
          <p:cNvPicPr>
            <a:picLocks noChangeAspect="1" noChangeArrowheads="1"/>
          </p:cNvPicPr>
          <p:nvPr/>
        </p:nvPicPr>
        <p:blipFill>
          <a:blip r:embed="rId2"/>
          <a:srcRect/>
          <a:stretch>
            <a:fillRect/>
          </a:stretch>
        </p:blipFill>
        <p:spPr bwMode="auto">
          <a:xfrm>
            <a:off x="1714480" y="2714620"/>
            <a:ext cx="5822964" cy="3062283"/>
          </a:xfrm>
          <a:prstGeom prst="rect">
            <a:avLst/>
          </a:prstGeom>
          <a:noFill/>
        </p:spPr>
      </p:pic>
      <p:sp>
        <p:nvSpPr>
          <p:cNvPr id="6" name="5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2920" y="530352"/>
            <a:ext cx="8183880" cy="6041920"/>
          </a:xfrm>
        </p:spPr>
        <p:txBody>
          <a:bodyPr>
            <a:normAutofit/>
          </a:bodyPr>
          <a:lstStyle/>
          <a:p>
            <a:pPr>
              <a:buNone/>
            </a:pPr>
            <a:endParaRPr lang="tr-TR" dirty="0" smtClean="0"/>
          </a:p>
          <a:p>
            <a:pPr>
              <a:buNone/>
            </a:pPr>
            <a:endParaRPr lang="tr-TR" dirty="0" smtClean="0"/>
          </a:p>
          <a:p>
            <a:pPr>
              <a:buNone/>
            </a:pPr>
            <a:endParaRPr lang="tr-TR" dirty="0" smtClean="0"/>
          </a:p>
          <a:p>
            <a:pPr algn="just">
              <a:buFont typeface="Wingdings" pitchFamily="2" charset="2"/>
              <a:buChar char="Ø"/>
            </a:pPr>
            <a:r>
              <a:rPr lang="tr-TR" sz="1600" dirty="0" smtClean="0"/>
              <a:t>Ortaokul ve imam-hatip ortaokullarının 8 inci sınıflarında Türkçe, Matematik, Fen ve Teknoloji, Yabancı Dil, Din Kültürü ve Ahlak Bilgisi ve T.C. İnkılâp Tarihi ve Atatürkçülük derslerinden iki yazılı sınav yapılanlardan birincisi, üç yazılı sınav yapılandan ise ikincisi olmak üzere Ölçme, Değerlendirme ve Sınav Hizmetleri Genel Müdürlüğünce her dönem merkezî sistemle ortak sınav yapılır. Sınavların yapıldığı günlerde okulda ders yapılmaz.</a:t>
            </a:r>
          </a:p>
          <a:p>
            <a:pPr algn="just">
              <a:buNone/>
            </a:pPr>
            <a:endParaRPr lang="tr-TR" sz="1600" dirty="0" smtClean="0"/>
          </a:p>
          <a:p>
            <a:pPr algn="just">
              <a:buFont typeface="Wingdings" pitchFamily="2" charset="2"/>
              <a:buChar char="Ø"/>
            </a:pPr>
            <a:r>
              <a:rPr lang="tr-TR" sz="1600" dirty="0" smtClean="0"/>
              <a:t>Ortaokul ve imam-hatip ortaokullarının 8 inci sınıflarında bu maddenin 5 inci fıkrasında belirtilen derslerden Bakanlıkça yapılacak merkezî sistem ortak sınavlarının takvimi ve süresi kılavuzla belirlenir ve sınav tarihinden en az bir ay önce duyurulur.</a:t>
            </a:r>
          </a:p>
          <a:p>
            <a:pPr algn="just">
              <a:buNone/>
            </a:pPr>
            <a:endParaRPr lang="tr-TR" sz="1600" dirty="0"/>
          </a:p>
        </p:txBody>
      </p:sp>
      <p:sp>
        <p:nvSpPr>
          <p:cNvPr id="4" name="3 Dikdörtgen"/>
          <p:cNvSpPr/>
          <p:nvPr/>
        </p:nvSpPr>
        <p:spPr>
          <a:xfrm>
            <a:off x="2357422" y="1000108"/>
            <a:ext cx="4309193"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200" b="1" cap="none" spc="0" dirty="0" smtClean="0">
                <a:ln/>
                <a:solidFill>
                  <a:schemeClr val="accent3"/>
                </a:solidFill>
                <a:effectLst/>
              </a:rPr>
              <a:t>ORTAK SINAVLAR</a:t>
            </a:r>
            <a:endParaRPr lang="tr-TR" sz="3200" b="1" cap="none" spc="0" dirty="0">
              <a:ln/>
              <a:solidFill>
                <a:schemeClr val="accent3"/>
              </a:solidFill>
              <a:effectLst/>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
        <p:nvSpPr>
          <p:cNvPr id="7" name="6 Altbilgi Yer Tutucusu"/>
          <p:cNvSpPr>
            <a:spLocks noGrp="1"/>
          </p:cNvSpPr>
          <p:nvPr>
            <p:ph type="ftr" sz="quarter" idx="11"/>
          </p:nvPr>
        </p:nvSpPr>
        <p:spPr/>
        <p:txBody>
          <a:bodyPr/>
          <a:lstStyle/>
          <a:p>
            <a:r>
              <a:rPr lang="tr-TR" smtClean="0"/>
              <a:t>Kerem Şahin OrtaOkulu</a:t>
            </a:r>
            <a:endParaRPr lang="tr-T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157</TotalTime>
  <Words>1310</Words>
  <PresentationFormat>Ekran Gösterisi (4:3)</PresentationFormat>
  <Paragraphs>234</Paragraphs>
  <Slides>31</Slides>
  <Notes>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Görünüş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yavuz</dc:creator>
  <cp:lastModifiedBy>bahar</cp:lastModifiedBy>
  <cp:revision>44</cp:revision>
  <dcterms:created xsi:type="dcterms:W3CDTF">2015-11-13T11:42:25Z</dcterms:created>
  <dcterms:modified xsi:type="dcterms:W3CDTF">2015-11-17T07:32:17Z</dcterms:modified>
</cp:coreProperties>
</file>